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9" r:id="rId2"/>
    <p:sldId id="256" r:id="rId3"/>
    <p:sldId id="257" r:id="rId4"/>
    <p:sldId id="258" r:id="rId5"/>
    <p:sldId id="260" r:id="rId6"/>
    <p:sldId id="261" r:id="rId7"/>
    <p:sldId id="262" r:id="rId8"/>
    <p:sldId id="263" r:id="rId9"/>
    <p:sldId id="264" r:id="rId10"/>
    <p:sldId id="265" r:id="rId11"/>
    <p:sldId id="266" r:id="rId12"/>
    <p:sldId id="267" r:id="rId13"/>
    <p:sldId id="268" r:id="rId14"/>
    <p:sldId id="269" r:id="rId15"/>
    <p:sldId id="270" r:id="rId16"/>
  </p:sldIdLst>
  <p:sldSz cx="6858000" cy="12192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3" d="100"/>
          <a:sy n="43" d="100"/>
        </p:scale>
        <p:origin x="226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E9378A-CECD-45AC-8C54-521D0BD6F2EE}" type="datetimeFigureOut">
              <a:rPr lang="en-GB" smtClean="0"/>
              <a:t>13/08/2020</a:t>
            </a:fld>
            <a:endParaRPr lang="en-GB"/>
          </a:p>
        </p:txBody>
      </p:sp>
      <p:sp>
        <p:nvSpPr>
          <p:cNvPr id="4" name="Slide Image Placeholder 3"/>
          <p:cNvSpPr>
            <a:spLocks noGrp="1" noRot="1" noChangeAspect="1"/>
          </p:cNvSpPr>
          <p:nvPr>
            <p:ph type="sldImg" idx="2"/>
          </p:nvPr>
        </p:nvSpPr>
        <p:spPr>
          <a:xfrm>
            <a:off x="2560638" y="1143000"/>
            <a:ext cx="17367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E73A30-B381-4CCD-93B5-5965F7D3FF40}" type="slidenum">
              <a:rPr lang="en-GB" smtClean="0"/>
              <a:t>‹#›</a:t>
            </a:fld>
            <a:endParaRPr lang="en-GB"/>
          </a:p>
        </p:txBody>
      </p:sp>
    </p:spTree>
    <p:extLst>
      <p:ext uri="{BB962C8B-B14F-4D97-AF65-F5344CB8AC3E}">
        <p14:creationId xmlns:p14="http://schemas.microsoft.com/office/powerpoint/2010/main" val="1220605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6403623"/>
            <a:ext cx="5143500" cy="29435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9C42FC6-075B-435D-8B23-32CCD2DC1996}" type="datetime1">
              <a:rPr lang="en-GB" smtClean="0"/>
              <a:t>13/08/2020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31B44A-F6C9-4263-A266-5899A14FEC06}" type="slidenum">
              <a:rPr lang="en-GB" smtClean="0"/>
              <a:t>‹#›</a:t>
            </a:fld>
            <a:endParaRPr lang="en-GB"/>
          </a:p>
        </p:txBody>
      </p:sp>
    </p:spTree>
    <p:extLst>
      <p:ext uri="{BB962C8B-B14F-4D97-AF65-F5344CB8AC3E}">
        <p14:creationId xmlns:p14="http://schemas.microsoft.com/office/powerpoint/2010/main" val="3068236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9D47C5-2899-46A9-BEB1-5B09DB290D24}" type="datetime1">
              <a:rPr lang="en-GB" smtClean="0"/>
              <a:t>13/08/2020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31B44A-F6C9-4263-A266-5899A14FEC06}" type="slidenum">
              <a:rPr lang="en-GB" smtClean="0"/>
              <a:t>‹#›</a:t>
            </a:fld>
            <a:endParaRPr lang="en-GB"/>
          </a:p>
        </p:txBody>
      </p:sp>
    </p:spTree>
    <p:extLst>
      <p:ext uri="{BB962C8B-B14F-4D97-AF65-F5344CB8AC3E}">
        <p14:creationId xmlns:p14="http://schemas.microsoft.com/office/powerpoint/2010/main" val="1378638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61A98E-9E4C-4927-B3F1-F04D17CA4FF0}" type="datetime1">
              <a:rPr lang="en-GB" smtClean="0"/>
              <a:t>13/08/2020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31B44A-F6C9-4263-A266-5899A14FEC06}" type="slidenum">
              <a:rPr lang="en-GB" smtClean="0"/>
              <a:t>‹#›</a:t>
            </a:fld>
            <a:endParaRPr lang="en-GB"/>
          </a:p>
        </p:txBody>
      </p:sp>
    </p:spTree>
    <p:extLst>
      <p:ext uri="{BB962C8B-B14F-4D97-AF65-F5344CB8AC3E}">
        <p14:creationId xmlns:p14="http://schemas.microsoft.com/office/powerpoint/2010/main" val="3933106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6E63A6-FC13-4B60-8BB4-AE9BD62297FD}" type="datetime1">
              <a:rPr lang="en-GB" smtClean="0"/>
              <a:t>13/08/2020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31B44A-F6C9-4263-A266-5899A14FEC06}" type="slidenum">
              <a:rPr lang="en-GB" smtClean="0"/>
              <a:t>‹#›</a:t>
            </a:fld>
            <a:endParaRPr lang="en-GB"/>
          </a:p>
        </p:txBody>
      </p:sp>
    </p:spTree>
    <p:extLst>
      <p:ext uri="{BB962C8B-B14F-4D97-AF65-F5344CB8AC3E}">
        <p14:creationId xmlns:p14="http://schemas.microsoft.com/office/powerpoint/2010/main" val="1872713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8159048"/>
            <a:ext cx="5915025" cy="2666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62F9E6-3F13-41F8-B9FE-31F302A2E870}" type="datetime1">
              <a:rPr lang="en-GB" smtClean="0"/>
              <a:t>13/08/2020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31B44A-F6C9-4263-A266-5899A14FEC06}" type="slidenum">
              <a:rPr lang="en-GB" smtClean="0"/>
              <a:t>‹#›</a:t>
            </a:fld>
            <a:endParaRPr lang="en-GB"/>
          </a:p>
        </p:txBody>
      </p:sp>
    </p:spTree>
    <p:extLst>
      <p:ext uri="{BB962C8B-B14F-4D97-AF65-F5344CB8AC3E}">
        <p14:creationId xmlns:p14="http://schemas.microsoft.com/office/powerpoint/2010/main" val="2429410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850E453-8BDF-4491-B1AF-E813FC810871}" type="datetime1">
              <a:rPr lang="en-GB" smtClean="0"/>
              <a:t>13/08/2020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31B44A-F6C9-4263-A266-5899A14FEC06}" type="slidenum">
              <a:rPr lang="en-GB" smtClean="0"/>
              <a:t>‹#›</a:t>
            </a:fld>
            <a:endParaRPr lang="en-GB"/>
          </a:p>
        </p:txBody>
      </p:sp>
    </p:spTree>
    <p:extLst>
      <p:ext uri="{BB962C8B-B14F-4D97-AF65-F5344CB8AC3E}">
        <p14:creationId xmlns:p14="http://schemas.microsoft.com/office/powerpoint/2010/main" val="1149926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988734"/>
            <a:ext cx="2901255"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4453467"/>
            <a:ext cx="2901255"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988734"/>
            <a:ext cx="2915543"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4453467"/>
            <a:ext cx="2915543"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49CC726-5214-45E3-B71F-7E2F9D080687}" type="datetime1">
              <a:rPr lang="en-GB" smtClean="0"/>
              <a:t>13/08/2020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231B44A-F6C9-4263-A266-5899A14FEC06}" type="slidenum">
              <a:rPr lang="en-GB" smtClean="0"/>
              <a:t>‹#›</a:t>
            </a:fld>
            <a:endParaRPr lang="en-GB"/>
          </a:p>
        </p:txBody>
      </p:sp>
    </p:spTree>
    <p:extLst>
      <p:ext uri="{BB962C8B-B14F-4D97-AF65-F5344CB8AC3E}">
        <p14:creationId xmlns:p14="http://schemas.microsoft.com/office/powerpoint/2010/main" val="3717815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93CCC51-DFD8-4862-8B71-D591BA9E361D}" type="datetime1">
              <a:rPr lang="en-GB" smtClean="0"/>
              <a:t>13/08/2020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231B44A-F6C9-4263-A266-5899A14FEC06}" type="slidenum">
              <a:rPr lang="en-GB" smtClean="0"/>
              <a:t>‹#›</a:t>
            </a:fld>
            <a:endParaRPr lang="en-GB"/>
          </a:p>
        </p:txBody>
      </p:sp>
    </p:spTree>
    <p:extLst>
      <p:ext uri="{BB962C8B-B14F-4D97-AF65-F5344CB8AC3E}">
        <p14:creationId xmlns:p14="http://schemas.microsoft.com/office/powerpoint/2010/main" val="2283210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EA02D2-B2D7-4F88-BE7A-79E64BE1A9F0}" type="datetime1">
              <a:rPr lang="en-GB" smtClean="0"/>
              <a:t>13/08/2020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231B44A-F6C9-4263-A266-5899A14FEC06}" type="slidenum">
              <a:rPr lang="en-GB" smtClean="0"/>
              <a:t>‹#›</a:t>
            </a:fld>
            <a:endParaRPr lang="en-GB"/>
          </a:p>
        </p:txBody>
      </p:sp>
    </p:spTree>
    <p:extLst>
      <p:ext uri="{BB962C8B-B14F-4D97-AF65-F5344CB8AC3E}">
        <p14:creationId xmlns:p14="http://schemas.microsoft.com/office/powerpoint/2010/main" val="3518486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7BEEDE1-4777-4F19-BA44-00C4E8B2CB8C}" type="datetime1">
              <a:rPr lang="en-GB" smtClean="0"/>
              <a:t>13/08/2020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31B44A-F6C9-4263-A266-5899A14FEC06}" type="slidenum">
              <a:rPr lang="en-GB" smtClean="0"/>
              <a:t>‹#›</a:t>
            </a:fld>
            <a:endParaRPr lang="en-GB"/>
          </a:p>
        </p:txBody>
      </p:sp>
    </p:spTree>
    <p:extLst>
      <p:ext uri="{BB962C8B-B14F-4D97-AF65-F5344CB8AC3E}">
        <p14:creationId xmlns:p14="http://schemas.microsoft.com/office/powerpoint/2010/main" val="2375065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0F67309-5880-4129-857F-8FACB4DE80A5}" type="datetime1">
              <a:rPr lang="en-GB" smtClean="0"/>
              <a:t>13/08/2020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31B44A-F6C9-4263-A266-5899A14FEC06}" type="slidenum">
              <a:rPr lang="en-GB" smtClean="0"/>
              <a:t>‹#›</a:t>
            </a:fld>
            <a:endParaRPr lang="en-GB"/>
          </a:p>
        </p:txBody>
      </p:sp>
    </p:spTree>
    <p:extLst>
      <p:ext uri="{BB962C8B-B14F-4D97-AF65-F5344CB8AC3E}">
        <p14:creationId xmlns:p14="http://schemas.microsoft.com/office/powerpoint/2010/main" val="1932616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11300181"/>
            <a:ext cx="1543050" cy="649111"/>
          </a:xfrm>
          <a:prstGeom prst="rect">
            <a:avLst/>
          </a:prstGeom>
        </p:spPr>
        <p:txBody>
          <a:bodyPr vert="horz" lIns="91440" tIns="45720" rIns="91440" bIns="45720" rtlCol="0" anchor="ctr"/>
          <a:lstStyle>
            <a:lvl1pPr algn="l">
              <a:defRPr sz="900">
                <a:solidFill>
                  <a:schemeClr val="tx1">
                    <a:tint val="75000"/>
                  </a:schemeClr>
                </a:solidFill>
              </a:defRPr>
            </a:lvl1pPr>
          </a:lstStyle>
          <a:p>
            <a:fld id="{32E03A46-DC33-459B-9D43-DA897E85EEA5}" type="datetime1">
              <a:rPr lang="en-GB" smtClean="0"/>
              <a:t>13/08/2020</a:t>
            </a:fld>
            <a:endParaRPr lang="en-GB"/>
          </a:p>
        </p:txBody>
      </p:sp>
      <p:sp>
        <p:nvSpPr>
          <p:cNvPr id="5" name="Footer Placeholder 4"/>
          <p:cNvSpPr>
            <a:spLocks noGrp="1"/>
          </p:cNvSpPr>
          <p:nvPr>
            <p:ph type="ftr" sz="quarter" idx="3"/>
          </p:nvPr>
        </p:nvSpPr>
        <p:spPr>
          <a:xfrm>
            <a:off x="2271713" y="11300181"/>
            <a:ext cx="2314575" cy="64911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11300181"/>
            <a:ext cx="1543050"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0231B44A-F6C9-4263-A266-5899A14FEC06}" type="slidenum">
              <a:rPr lang="en-GB" smtClean="0"/>
              <a:t>‹#›</a:t>
            </a:fld>
            <a:endParaRPr lang="en-GB"/>
          </a:p>
        </p:txBody>
      </p:sp>
    </p:spTree>
    <p:extLst>
      <p:ext uri="{BB962C8B-B14F-4D97-AF65-F5344CB8AC3E}">
        <p14:creationId xmlns:p14="http://schemas.microsoft.com/office/powerpoint/2010/main" val="3671046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49F90-EFE4-4ECA-8843-7047DC3701B8}"/>
              </a:ext>
            </a:extLst>
          </p:cNvPr>
          <p:cNvSpPr>
            <a:spLocks noGrp="1"/>
          </p:cNvSpPr>
          <p:nvPr>
            <p:ph type="ctrTitle"/>
          </p:nvPr>
        </p:nvSpPr>
        <p:spPr>
          <a:xfrm>
            <a:off x="514348" y="528372"/>
            <a:ext cx="5829300" cy="2309618"/>
          </a:xfrm>
        </p:spPr>
        <p:txBody>
          <a:bodyPr anchor="ctr">
            <a:normAutofit/>
          </a:bodyPr>
          <a:lstStyle/>
          <a:p>
            <a:r>
              <a:rPr lang="en-GB" sz="4000" dirty="0">
                <a:latin typeface="Modern Love Caps" panose="04070805081001020A01" pitchFamily="82" charset="0"/>
              </a:rPr>
              <a:t>An introduction to Crime and Punishment through time, c.1000-present day</a:t>
            </a:r>
          </a:p>
        </p:txBody>
      </p:sp>
      <p:sp>
        <p:nvSpPr>
          <p:cNvPr id="4" name="Rectangle 3">
            <a:extLst>
              <a:ext uri="{FF2B5EF4-FFF2-40B4-BE49-F238E27FC236}">
                <a16:creationId xmlns:a16="http://schemas.microsoft.com/office/drawing/2014/main" id="{5954992E-94E9-42E9-A344-4DD7EA24F2FD}"/>
              </a:ext>
            </a:extLst>
          </p:cNvPr>
          <p:cNvSpPr/>
          <p:nvPr/>
        </p:nvSpPr>
        <p:spPr>
          <a:xfrm>
            <a:off x="419094" y="6330422"/>
            <a:ext cx="6115056" cy="5262979"/>
          </a:xfrm>
          <a:prstGeom prst="rect">
            <a:avLst/>
          </a:prstGeom>
        </p:spPr>
        <p:txBody>
          <a:bodyPr wrap="square">
            <a:spAutoFit/>
          </a:bodyPr>
          <a:lstStyle/>
          <a:p>
            <a:pPr algn="ctr"/>
            <a:r>
              <a:rPr lang="en-GB" sz="2800" dirty="0">
                <a:latin typeface="Century Gothic" panose="020B0502020202020204" pitchFamily="34" charset="0"/>
              </a:rPr>
              <a:t>Getting ready for GCSE History</a:t>
            </a:r>
          </a:p>
          <a:p>
            <a:r>
              <a:rPr lang="en-GB" sz="1400" dirty="0">
                <a:latin typeface="Century Gothic" panose="020B0502020202020204" pitchFamily="34" charset="0"/>
              </a:rPr>
              <a:t> In September, you will be starting your History GCSE with Paper 1: Crime and Punishment through time, c.1000-present day. Over the Summer, we would like you to begin to prepare for this.</a:t>
            </a:r>
          </a:p>
          <a:p>
            <a:r>
              <a:rPr lang="en-GB" sz="1400" dirty="0">
                <a:latin typeface="Century Gothic" panose="020B0502020202020204" pitchFamily="34" charset="0"/>
              </a:rPr>
              <a:t>In this booklet you will cover</a:t>
            </a:r>
          </a:p>
          <a:p>
            <a:pPr marL="285750" indent="-285750">
              <a:buFont typeface="Arial" panose="020B0604020202020204" pitchFamily="34" charset="0"/>
              <a:buChar char="•"/>
            </a:pPr>
            <a:r>
              <a:rPr lang="en-GB" sz="1400" dirty="0">
                <a:latin typeface="Century Gothic" panose="020B0502020202020204" pitchFamily="34" charset="0"/>
              </a:rPr>
              <a:t>What you think you already know about Crime and Punishment</a:t>
            </a:r>
          </a:p>
          <a:p>
            <a:pPr marL="285750" indent="-285750">
              <a:buFont typeface="Arial" panose="020B0604020202020204" pitchFamily="34" charset="0"/>
              <a:buChar char="•"/>
            </a:pPr>
            <a:r>
              <a:rPr lang="en-GB" sz="1400" dirty="0">
                <a:latin typeface="Century Gothic" panose="020B0502020202020204" pitchFamily="34" charset="0"/>
              </a:rPr>
              <a:t>Develop chronological skills which are necessary for this paper</a:t>
            </a:r>
          </a:p>
          <a:p>
            <a:pPr marL="285750" indent="-285750">
              <a:buFont typeface="Arial" panose="020B0604020202020204" pitchFamily="34" charset="0"/>
              <a:buChar char="•"/>
            </a:pPr>
            <a:r>
              <a:rPr lang="en-GB" sz="1400" dirty="0">
                <a:latin typeface="Century Gothic" panose="020B0502020202020204" pitchFamily="34" charset="0"/>
              </a:rPr>
              <a:t>Gain an understanding of the ‘big picture’ of Crime and Punishment through time and identify how it changed over time</a:t>
            </a:r>
          </a:p>
          <a:p>
            <a:pPr marL="285750" indent="-285750">
              <a:buFont typeface="Arial" panose="020B0604020202020204" pitchFamily="34" charset="0"/>
              <a:buChar char="•"/>
            </a:pPr>
            <a:r>
              <a:rPr lang="en-GB" sz="1400" dirty="0">
                <a:latin typeface="Century Gothic" panose="020B0502020202020204" pitchFamily="34" charset="0"/>
              </a:rPr>
              <a:t>Identify the factors which contributed to why Crime and Punishment changed.</a:t>
            </a:r>
          </a:p>
          <a:p>
            <a:pPr marL="285750" indent="-285750">
              <a:buFont typeface="Arial" panose="020B0604020202020204" pitchFamily="34" charset="0"/>
              <a:buChar char="•"/>
            </a:pPr>
            <a:endParaRPr lang="en-GB" sz="1400" dirty="0">
              <a:latin typeface="Century Gothic" panose="020B0502020202020204" pitchFamily="34" charset="0"/>
            </a:endParaRPr>
          </a:p>
          <a:p>
            <a:r>
              <a:rPr lang="en-GB" sz="1400" dirty="0">
                <a:latin typeface="Century Gothic" panose="020B0502020202020204" pitchFamily="34" charset="0"/>
              </a:rPr>
              <a:t>Please complete this booklet over the Summer Holidays and either email to your teacher or hand it in at school in September.</a:t>
            </a:r>
          </a:p>
          <a:p>
            <a:endParaRPr lang="en-GB" sz="1400" dirty="0">
              <a:latin typeface="Century Gothic" panose="020B0502020202020204" pitchFamily="34" charset="0"/>
            </a:endParaRPr>
          </a:p>
          <a:p>
            <a:r>
              <a:rPr lang="en-GB" sz="1400" dirty="0">
                <a:latin typeface="Century Gothic" panose="020B0502020202020204" pitchFamily="34" charset="0"/>
              </a:rPr>
              <a:t>Make sure you are also checking Google Classroom as we will be posting updates to get you ready for this paper.</a:t>
            </a:r>
          </a:p>
          <a:p>
            <a:endParaRPr lang="en-GB" sz="1400" dirty="0">
              <a:latin typeface="Century Gothic" panose="020B0502020202020204" pitchFamily="34" charset="0"/>
            </a:endParaRPr>
          </a:p>
          <a:p>
            <a:r>
              <a:rPr lang="en-GB" sz="1400" dirty="0">
                <a:latin typeface="Century Gothic" panose="020B0502020202020204" pitchFamily="34" charset="0"/>
              </a:rPr>
              <a:t>If you have any questions in the meantime please email your teacher.</a:t>
            </a:r>
          </a:p>
          <a:p>
            <a:endParaRPr lang="en-GB" sz="1400" dirty="0">
              <a:latin typeface="Century Gothic" panose="020B0502020202020204" pitchFamily="34" charset="0"/>
            </a:endParaRPr>
          </a:p>
          <a:p>
            <a:r>
              <a:rPr lang="en-GB" sz="1400" dirty="0">
                <a:latin typeface="Century Gothic" panose="020B0502020202020204" pitchFamily="34" charset="0"/>
              </a:rPr>
              <a:t>Have a lovely Summer and we look forward to seeing you again in September!</a:t>
            </a:r>
          </a:p>
        </p:txBody>
      </p:sp>
      <p:pic>
        <p:nvPicPr>
          <p:cNvPr id="5" name="Picture 4">
            <a:extLst>
              <a:ext uri="{FF2B5EF4-FFF2-40B4-BE49-F238E27FC236}">
                <a16:creationId xmlns:a16="http://schemas.microsoft.com/office/drawing/2014/main" id="{5D1D0FEF-7BF7-4A08-AA6E-EAB9943846BC}"/>
              </a:ext>
            </a:extLst>
          </p:cNvPr>
          <p:cNvPicPr>
            <a:picLocks noChangeAspect="1"/>
          </p:cNvPicPr>
          <p:nvPr/>
        </p:nvPicPr>
        <p:blipFill>
          <a:blip r:embed="rId2"/>
          <a:stretch>
            <a:fillRect/>
          </a:stretch>
        </p:blipFill>
        <p:spPr>
          <a:xfrm>
            <a:off x="514344" y="2591802"/>
            <a:ext cx="2740283" cy="3504198"/>
          </a:xfrm>
          <a:prstGeom prst="rect">
            <a:avLst/>
          </a:prstGeom>
        </p:spPr>
      </p:pic>
      <p:pic>
        <p:nvPicPr>
          <p:cNvPr id="6" name="Picture 5">
            <a:extLst>
              <a:ext uri="{FF2B5EF4-FFF2-40B4-BE49-F238E27FC236}">
                <a16:creationId xmlns:a16="http://schemas.microsoft.com/office/drawing/2014/main" id="{1F361793-296E-4ED3-8DB6-A16969E4BAB6}"/>
              </a:ext>
            </a:extLst>
          </p:cNvPr>
          <p:cNvPicPr>
            <a:picLocks noChangeAspect="1"/>
          </p:cNvPicPr>
          <p:nvPr/>
        </p:nvPicPr>
        <p:blipFill>
          <a:blip r:embed="rId3"/>
          <a:stretch>
            <a:fillRect/>
          </a:stretch>
        </p:blipFill>
        <p:spPr>
          <a:xfrm>
            <a:off x="3603369" y="2546411"/>
            <a:ext cx="2740283" cy="3549589"/>
          </a:xfrm>
          <a:prstGeom prst="rect">
            <a:avLst/>
          </a:prstGeom>
        </p:spPr>
      </p:pic>
      <p:sp>
        <p:nvSpPr>
          <p:cNvPr id="8" name="Slide Number Placeholder 7">
            <a:extLst>
              <a:ext uri="{FF2B5EF4-FFF2-40B4-BE49-F238E27FC236}">
                <a16:creationId xmlns:a16="http://schemas.microsoft.com/office/drawing/2014/main" id="{2C7C01A5-0915-4571-87FE-97F00E5DD133}"/>
              </a:ext>
            </a:extLst>
          </p:cNvPr>
          <p:cNvSpPr>
            <a:spLocks noGrp="1"/>
          </p:cNvSpPr>
          <p:nvPr>
            <p:ph type="sldNum" sz="quarter" idx="12"/>
          </p:nvPr>
        </p:nvSpPr>
        <p:spPr/>
        <p:txBody>
          <a:bodyPr/>
          <a:lstStyle/>
          <a:p>
            <a:fld id="{0231B44A-F6C9-4263-A266-5899A14FEC06}" type="slidenum">
              <a:rPr lang="en-GB" smtClean="0"/>
              <a:t>1</a:t>
            </a:fld>
            <a:endParaRPr lang="en-GB"/>
          </a:p>
        </p:txBody>
      </p:sp>
    </p:spTree>
    <p:extLst>
      <p:ext uri="{BB962C8B-B14F-4D97-AF65-F5344CB8AC3E}">
        <p14:creationId xmlns:p14="http://schemas.microsoft.com/office/powerpoint/2010/main" val="3742518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2C845-55F4-4C2E-B646-3F88418BBD23}"/>
              </a:ext>
            </a:extLst>
          </p:cNvPr>
          <p:cNvSpPr>
            <a:spLocks noGrp="1"/>
          </p:cNvSpPr>
          <p:nvPr>
            <p:ph type="title"/>
          </p:nvPr>
        </p:nvSpPr>
        <p:spPr>
          <a:xfrm>
            <a:off x="471488" y="5747457"/>
            <a:ext cx="5915025" cy="697086"/>
          </a:xfrm>
        </p:spPr>
        <p:txBody>
          <a:bodyPr>
            <a:normAutofit/>
          </a:bodyPr>
          <a:lstStyle/>
          <a:p>
            <a:pPr algn="ctr"/>
            <a:r>
              <a:rPr lang="en-GB" sz="2800" dirty="0">
                <a:latin typeface="Modern Love Caps" panose="04070805081001020A01" pitchFamily="82" charset="0"/>
              </a:rPr>
              <a:t>Crime and Punishment 1000-1500</a:t>
            </a:r>
          </a:p>
        </p:txBody>
      </p:sp>
      <p:sp>
        <p:nvSpPr>
          <p:cNvPr id="3" name="Cloud 2">
            <a:extLst>
              <a:ext uri="{FF2B5EF4-FFF2-40B4-BE49-F238E27FC236}">
                <a16:creationId xmlns:a16="http://schemas.microsoft.com/office/drawing/2014/main" id="{B69178E8-28A4-422C-A915-66C209E151BD}"/>
              </a:ext>
            </a:extLst>
          </p:cNvPr>
          <p:cNvSpPr/>
          <p:nvPr/>
        </p:nvSpPr>
        <p:spPr>
          <a:xfrm>
            <a:off x="471487" y="4953000"/>
            <a:ext cx="5715000" cy="2286000"/>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CD6F449D-5A2E-4567-BD61-9272C6AEF1EA}"/>
              </a:ext>
            </a:extLst>
          </p:cNvPr>
          <p:cNvSpPr>
            <a:spLocks noGrp="1"/>
          </p:cNvSpPr>
          <p:nvPr>
            <p:ph type="sldNum" sz="quarter" idx="12"/>
          </p:nvPr>
        </p:nvSpPr>
        <p:spPr/>
        <p:txBody>
          <a:bodyPr/>
          <a:lstStyle/>
          <a:p>
            <a:fld id="{0231B44A-F6C9-4263-A266-5899A14FEC06}" type="slidenum">
              <a:rPr lang="en-GB" smtClean="0"/>
              <a:t>10</a:t>
            </a:fld>
            <a:endParaRPr lang="en-GB"/>
          </a:p>
        </p:txBody>
      </p:sp>
    </p:spTree>
    <p:extLst>
      <p:ext uri="{BB962C8B-B14F-4D97-AF65-F5344CB8AC3E}">
        <p14:creationId xmlns:p14="http://schemas.microsoft.com/office/powerpoint/2010/main" val="2798332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2C845-55F4-4C2E-B646-3F88418BBD23}"/>
              </a:ext>
            </a:extLst>
          </p:cNvPr>
          <p:cNvSpPr>
            <a:spLocks noGrp="1"/>
          </p:cNvSpPr>
          <p:nvPr>
            <p:ph type="title"/>
          </p:nvPr>
        </p:nvSpPr>
        <p:spPr>
          <a:xfrm>
            <a:off x="471488" y="5747457"/>
            <a:ext cx="5915025" cy="697086"/>
          </a:xfrm>
        </p:spPr>
        <p:txBody>
          <a:bodyPr>
            <a:normAutofit/>
          </a:bodyPr>
          <a:lstStyle/>
          <a:p>
            <a:pPr algn="ctr"/>
            <a:r>
              <a:rPr lang="en-GB" sz="2800" dirty="0">
                <a:latin typeface="Modern Love Caps" panose="04070805081001020A01" pitchFamily="82" charset="0"/>
              </a:rPr>
              <a:t>Crime and Punishment 1500-1700</a:t>
            </a:r>
          </a:p>
        </p:txBody>
      </p:sp>
      <p:sp>
        <p:nvSpPr>
          <p:cNvPr id="3" name="Cloud 2">
            <a:extLst>
              <a:ext uri="{FF2B5EF4-FFF2-40B4-BE49-F238E27FC236}">
                <a16:creationId xmlns:a16="http://schemas.microsoft.com/office/drawing/2014/main" id="{B69178E8-28A4-422C-A915-66C209E151BD}"/>
              </a:ext>
            </a:extLst>
          </p:cNvPr>
          <p:cNvSpPr/>
          <p:nvPr/>
        </p:nvSpPr>
        <p:spPr>
          <a:xfrm>
            <a:off x="471487" y="4953000"/>
            <a:ext cx="5715000" cy="2286000"/>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A208BDC2-EF21-4C99-A262-C3B97DF8387A}"/>
              </a:ext>
            </a:extLst>
          </p:cNvPr>
          <p:cNvSpPr>
            <a:spLocks noGrp="1"/>
          </p:cNvSpPr>
          <p:nvPr>
            <p:ph type="sldNum" sz="quarter" idx="12"/>
          </p:nvPr>
        </p:nvSpPr>
        <p:spPr/>
        <p:txBody>
          <a:bodyPr/>
          <a:lstStyle/>
          <a:p>
            <a:fld id="{0231B44A-F6C9-4263-A266-5899A14FEC06}" type="slidenum">
              <a:rPr lang="en-GB" smtClean="0"/>
              <a:t>11</a:t>
            </a:fld>
            <a:endParaRPr lang="en-GB"/>
          </a:p>
        </p:txBody>
      </p:sp>
    </p:spTree>
    <p:extLst>
      <p:ext uri="{BB962C8B-B14F-4D97-AF65-F5344CB8AC3E}">
        <p14:creationId xmlns:p14="http://schemas.microsoft.com/office/powerpoint/2010/main" val="3404927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2C845-55F4-4C2E-B646-3F88418BBD23}"/>
              </a:ext>
            </a:extLst>
          </p:cNvPr>
          <p:cNvSpPr>
            <a:spLocks noGrp="1"/>
          </p:cNvSpPr>
          <p:nvPr>
            <p:ph type="title"/>
          </p:nvPr>
        </p:nvSpPr>
        <p:spPr>
          <a:xfrm>
            <a:off x="471488" y="5747457"/>
            <a:ext cx="5915025" cy="697086"/>
          </a:xfrm>
        </p:spPr>
        <p:txBody>
          <a:bodyPr>
            <a:normAutofit/>
          </a:bodyPr>
          <a:lstStyle/>
          <a:p>
            <a:pPr algn="ctr"/>
            <a:r>
              <a:rPr lang="en-GB" sz="2800" dirty="0">
                <a:latin typeface="Modern Love Caps" panose="04070805081001020A01" pitchFamily="82" charset="0"/>
              </a:rPr>
              <a:t>Crime and Punishment 1700-1900</a:t>
            </a:r>
          </a:p>
        </p:txBody>
      </p:sp>
      <p:sp>
        <p:nvSpPr>
          <p:cNvPr id="3" name="Cloud 2">
            <a:extLst>
              <a:ext uri="{FF2B5EF4-FFF2-40B4-BE49-F238E27FC236}">
                <a16:creationId xmlns:a16="http://schemas.microsoft.com/office/drawing/2014/main" id="{B69178E8-28A4-422C-A915-66C209E151BD}"/>
              </a:ext>
            </a:extLst>
          </p:cNvPr>
          <p:cNvSpPr/>
          <p:nvPr/>
        </p:nvSpPr>
        <p:spPr>
          <a:xfrm>
            <a:off x="471487" y="4953000"/>
            <a:ext cx="5715000" cy="2286000"/>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F19B5D1B-F4D1-44FC-9F22-683338318DF5}"/>
              </a:ext>
            </a:extLst>
          </p:cNvPr>
          <p:cNvSpPr>
            <a:spLocks noGrp="1"/>
          </p:cNvSpPr>
          <p:nvPr>
            <p:ph type="sldNum" sz="quarter" idx="12"/>
          </p:nvPr>
        </p:nvSpPr>
        <p:spPr/>
        <p:txBody>
          <a:bodyPr/>
          <a:lstStyle/>
          <a:p>
            <a:fld id="{0231B44A-F6C9-4263-A266-5899A14FEC06}" type="slidenum">
              <a:rPr lang="en-GB" smtClean="0"/>
              <a:t>12</a:t>
            </a:fld>
            <a:endParaRPr lang="en-GB"/>
          </a:p>
        </p:txBody>
      </p:sp>
    </p:spTree>
    <p:extLst>
      <p:ext uri="{BB962C8B-B14F-4D97-AF65-F5344CB8AC3E}">
        <p14:creationId xmlns:p14="http://schemas.microsoft.com/office/powerpoint/2010/main" val="2399681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2C845-55F4-4C2E-B646-3F88418BBD23}"/>
              </a:ext>
            </a:extLst>
          </p:cNvPr>
          <p:cNvSpPr>
            <a:spLocks noGrp="1"/>
          </p:cNvSpPr>
          <p:nvPr>
            <p:ph type="title"/>
          </p:nvPr>
        </p:nvSpPr>
        <p:spPr>
          <a:xfrm>
            <a:off x="832644" y="5608814"/>
            <a:ext cx="5192711" cy="974372"/>
          </a:xfrm>
        </p:spPr>
        <p:txBody>
          <a:bodyPr>
            <a:normAutofit/>
          </a:bodyPr>
          <a:lstStyle/>
          <a:p>
            <a:pPr algn="ctr"/>
            <a:r>
              <a:rPr lang="en-GB" sz="2800" dirty="0">
                <a:latin typeface="Modern Love Caps" panose="04070805081001020A01" pitchFamily="82" charset="0"/>
              </a:rPr>
              <a:t>Crime and Punishment 1900-present</a:t>
            </a:r>
          </a:p>
        </p:txBody>
      </p:sp>
      <p:sp>
        <p:nvSpPr>
          <p:cNvPr id="3" name="Cloud 2">
            <a:extLst>
              <a:ext uri="{FF2B5EF4-FFF2-40B4-BE49-F238E27FC236}">
                <a16:creationId xmlns:a16="http://schemas.microsoft.com/office/drawing/2014/main" id="{B69178E8-28A4-422C-A915-66C209E151BD}"/>
              </a:ext>
            </a:extLst>
          </p:cNvPr>
          <p:cNvSpPr/>
          <p:nvPr/>
        </p:nvSpPr>
        <p:spPr>
          <a:xfrm>
            <a:off x="471487" y="4953000"/>
            <a:ext cx="5715000" cy="2286000"/>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A90EF5AD-2D29-4D79-ADE5-393EFC5DAF4B}"/>
              </a:ext>
            </a:extLst>
          </p:cNvPr>
          <p:cNvSpPr>
            <a:spLocks noGrp="1"/>
          </p:cNvSpPr>
          <p:nvPr>
            <p:ph type="sldNum" sz="quarter" idx="12"/>
          </p:nvPr>
        </p:nvSpPr>
        <p:spPr/>
        <p:txBody>
          <a:bodyPr/>
          <a:lstStyle/>
          <a:p>
            <a:fld id="{0231B44A-F6C9-4263-A266-5899A14FEC06}" type="slidenum">
              <a:rPr lang="en-GB" smtClean="0"/>
              <a:t>13</a:t>
            </a:fld>
            <a:endParaRPr lang="en-GB"/>
          </a:p>
        </p:txBody>
      </p:sp>
    </p:spTree>
    <p:extLst>
      <p:ext uri="{BB962C8B-B14F-4D97-AF65-F5344CB8AC3E}">
        <p14:creationId xmlns:p14="http://schemas.microsoft.com/office/powerpoint/2010/main" val="2145969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0BFB6EF7-06D7-46D3-A6B0-BBB90F1CF7C5}"/>
              </a:ext>
            </a:extLst>
          </p:cNvPr>
          <p:cNvSpPr txBox="1"/>
          <p:nvPr/>
        </p:nvSpPr>
        <p:spPr>
          <a:xfrm>
            <a:off x="380999" y="449179"/>
            <a:ext cx="6096002" cy="523220"/>
          </a:xfrm>
          <a:prstGeom prst="rect">
            <a:avLst/>
          </a:prstGeom>
          <a:noFill/>
        </p:spPr>
        <p:txBody>
          <a:bodyPr wrap="square" rtlCol="0">
            <a:spAutoFit/>
          </a:bodyPr>
          <a:lstStyle/>
          <a:p>
            <a:pPr algn="ctr"/>
            <a:r>
              <a:rPr lang="en-GB" sz="2800" dirty="0">
                <a:latin typeface="Modern Love Caps" panose="04070805081001020A01" pitchFamily="82" charset="0"/>
              </a:rPr>
              <a:t>Why changes happened – and didn’t</a:t>
            </a:r>
          </a:p>
        </p:txBody>
      </p:sp>
      <p:sp>
        <p:nvSpPr>
          <p:cNvPr id="12" name="TextBox 11">
            <a:extLst>
              <a:ext uri="{FF2B5EF4-FFF2-40B4-BE49-F238E27FC236}">
                <a16:creationId xmlns:a16="http://schemas.microsoft.com/office/drawing/2014/main" id="{77C94BCC-3DF6-4A05-BB02-E077C0CE8CC8}"/>
              </a:ext>
            </a:extLst>
          </p:cNvPr>
          <p:cNvSpPr txBox="1"/>
          <p:nvPr/>
        </p:nvSpPr>
        <p:spPr>
          <a:xfrm>
            <a:off x="380999" y="972399"/>
            <a:ext cx="6096002" cy="1384995"/>
          </a:xfrm>
          <a:prstGeom prst="rect">
            <a:avLst/>
          </a:prstGeom>
          <a:noFill/>
          <a:ln>
            <a:solidFill>
              <a:schemeClr val="tx1"/>
            </a:solidFill>
          </a:ln>
        </p:spPr>
        <p:txBody>
          <a:bodyPr wrap="square" rtlCol="0">
            <a:spAutoFit/>
          </a:bodyPr>
          <a:lstStyle/>
          <a:p>
            <a:r>
              <a:rPr lang="en-GB" sz="1400" dirty="0">
                <a:latin typeface="Century Gothic" panose="020B0502020202020204" pitchFamily="34" charset="0"/>
              </a:rPr>
              <a:t>The focus of this topic is both </a:t>
            </a:r>
            <a:r>
              <a:rPr lang="en-GB" sz="1400" b="1" i="1" dirty="0">
                <a:latin typeface="Century Gothic" panose="020B0502020202020204" pitchFamily="34" charset="0"/>
              </a:rPr>
              <a:t>how</a:t>
            </a:r>
            <a:r>
              <a:rPr lang="en-GB" sz="1400" dirty="0">
                <a:latin typeface="Century Gothic" panose="020B0502020202020204" pitchFamily="34" charset="0"/>
              </a:rPr>
              <a:t> crime changed over time (which you will have seen in the previous task) and then importantly </a:t>
            </a:r>
            <a:r>
              <a:rPr lang="en-GB" sz="1400" b="1" i="1" dirty="0">
                <a:latin typeface="Century Gothic" panose="020B0502020202020204" pitchFamily="34" charset="0"/>
              </a:rPr>
              <a:t>why</a:t>
            </a:r>
            <a:r>
              <a:rPr lang="en-GB" sz="1400" dirty="0">
                <a:latin typeface="Century Gothic" panose="020B0502020202020204" pitchFamily="34" charset="0"/>
              </a:rPr>
              <a:t> crime and punishment changed.</a:t>
            </a:r>
          </a:p>
          <a:p>
            <a:endParaRPr lang="en-GB" sz="1400" dirty="0">
              <a:latin typeface="Century Gothic" panose="020B0502020202020204" pitchFamily="34" charset="0"/>
            </a:endParaRPr>
          </a:p>
          <a:p>
            <a:r>
              <a:rPr lang="en-GB" sz="1400" dirty="0">
                <a:latin typeface="Century Gothic" panose="020B0502020202020204" pitchFamily="34" charset="0"/>
              </a:rPr>
              <a:t>Here you will learn about the factors (the reasons) for changes in crime and punishment or the reasons for staying the same.</a:t>
            </a:r>
          </a:p>
        </p:txBody>
      </p:sp>
      <p:pic>
        <p:nvPicPr>
          <p:cNvPr id="3" name="Picture 2">
            <a:extLst>
              <a:ext uri="{FF2B5EF4-FFF2-40B4-BE49-F238E27FC236}">
                <a16:creationId xmlns:a16="http://schemas.microsoft.com/office/drawing/2014/main" id="{AD6A1A78-54E4-4F2C-9FBB-FCB84917CAD6}"/>
              </a:ext>
            </a:extLst>
          </p:cNvPr>
          <p:cNvPicPr>
            <a:picLocks noChangeAspect="1"/>
          </p:cNvPicPr>
          <p:nvPr/>
        </p:nvPicPr>
        <p:blipFill rotWithShape="1">
          <a:blip r:embed="rId2"/>
          <a:srcRect l="26795" t="20656" r="22508" b="13796"/>
          <a:stretch/>
        </p:blipFill>
        <p:spPr>
          <a:xfrm>
            <a:off x="31750" y="2408194"/>
            <a:ext cx="6775450" cy="4927600"/>
          </a:xfrm>
          <a:prstGeom prst="rect">
            <a:avLst/>
          </a:prstGeom>
        </p:spPr>
      </p:pic>
      <p:sp>
        <p:nvSpPr>
          <p:cNvPr id="5" name="TextBox 4">
            <a:extLst>
              <a:ext uri="{FF2B5EF4-FFF2-40B4-BE49-F238E27FC236}">
                <a16:creationId xmlns:a16="http://schemas.microsoft.com/office/drawing/2014/main" id="{CCF16F9E-36C7-4DB1-9E75-265B08628D29}"/>
              </a:ext>
            </a:extLst>
          </p:cNvPr>
          <p:cNvSpPr txBox="1"/>
          <p:nvPr/>
        </p:nvSpPr>
        <p:spPr>
          <a:xfrm>
            <a:off x="380999" y="7304675"/>
            <a:ext cx="6251575" cy="1169551"/>
          </a:xfrm>
          <a:prstGeom prst="rect">
            <a:avLst/>
          </a:prstGeom>
          <a:noFill/>
        </p:spPr>
        <p:txBody>
          <a:bodyPr wrap="square" rtlCol="0">
            <a:spAutoFit/>
          </a:bodyPr>
          <a:lstStyle/>
          <a:p>
            <a:r>
              <a:rPr lang="en-GB" sz="1400" dirty="0">
                <a:latin typeface="Century Gothic" panose="020B0502020202020204" pitchFamily="34" charset="0"/>
              </a:rPr>
              <a:t>Read the diagram above</a:t>
            </a:r>
          </a:p>
          <a:p>
            <a:pPr marL="342900" indent="-342900">
              <a:buAutoNum type="alphaLcParenR"/>
            </a:pPr>
            <a:r>
              <a:rPr lang="en-GB" sz="1400" dirty="0">
                <a:latin typeface="Century Gothic" panose="020B0502020202020204" pitchFamily="34" charset="0"/>
              </a:rPr>
              <a:t>The factors above the triangles have had the most important impact on Crime and Punishment throughout History.</a:t>
            </a:r>
          </a:p>
          <a:p>
            <a:pPr marL="342900" indent="-342900">
              <a:buAutoNum type="alphaLcParenR"/>
            </a:pPr>
            <a:r>
              <a:rPr lang="en-GB" sz="1400" dirty="0">
                <a:latin typeface="Century Gothic" panose="020B0502020202020204" pitchFamily="34" charset="0"/>
              </a:rPr>
              <a:t>The factors below the triangle have been important in certain  periods of history but not as consistently throughout time.</a:t>
            </a:r>
          </a:p>
        </p:txBody>
      </p:sp>
      <p:sp>
        <p:nvSpPr>
          <p:cNvPr id="9" name="TextBox 8">
            <a:extLst>
              <a:ext uri="{FF2B5EF4-FFF2-40B4-BE49-F238E27FC236}">
                <a16:creationId xmlns:a16="http://schemas.microsoft.com/office/drawing/2014/main" id="{6069F4FB-931B-4965-8C6B-814E36AD0C64}"/>
              </a:ext>
            </a:extLst>
          </p:cNvPr>
          <p:cNvSpPr txBox="1"/>
          <p:nvPr/>
        </p:nvSpPr>
        <p:spPr>
          <a:xfrm>
            <a:off x="128586" y="8509979"/>
            <a:ext cx="6600827" cy="523220"/>
          </a:xfrm>
          <a:prstGeom prst="rect">
            <a:avLst/>
          </a:prstGeom>
          <a:noFill/>
        </p:spPr>
        <p:txBody>
          <a:bodyPr wrap="square" rtlCol="0">
            <a:spAutoFit/>
          </a:bodyPr>
          <a:lstStyle/>
          <a:p>
            <a:r>
              <a:rPr lang="en-GB" sz="1400" b="1" dirty="0">
                <a:latin typeface="Century Gothic" panose="020B0502020202020204" pitchFamily="34" charset="0"/>
              </a:rPr>
              <a:t>Task: Choose two of the factors above and decide which period of time you think it would have had the most impact on and why.</a:t>
            </a:r>
          </a:p>
        </p:txBody>
      </p:sp>
      <p:graphicFrame>
        <p:nvGraphicFramePr>
          <p:cNvPr id="6" name="Table 7">
            <a:extLst>
              <a:ext uri="{FF2B5EF4-FFF2-40B4-BE49-F238E27FC236}">
                <a16:creationId xmlns:a16="http://schemas.microsoft.com/office/drawing/2014/main" id="{492BC900-44C7-4A55-8C5A-9A8BE941825C}"/>
              </a:ext>
            </a:extLst>
          </p:cNvPr>
          <p:cNvGraphicFramePr>
            <a:graphicFrameLocks noGrp="1"/>
          </p:cNvGraphicFramePr>
          <p:nvPr>
            <p:extLst>
              <p:ext uri="{D42A27DB-BD31-4B8C-83A1-F6EECF244321}">
                <p14:modId xmlns:p14="http://schemas.microsoft.com/office/powerpoint/2010/main" val="2402974465"/>
              </p:ext>
            </p:extLst>
          </p:nvPr>
        </p:nvGraphicFramePr>
        <p:xfrm>
          <a:off x="128586" y="9120060"/>
          <a:ext cx="6600828" cy="2174647"/>
        </p:xfrm>
        <a:graphic>
          <a:graphicData uri="http://schemas.openxmlformats.org/drawingml/2006/table">
            <a:tbl>
              <a:tblPr firstRow="1" bandRow="1">
                <a:tableStyleId>{5940675A-B579-460E-94D1-54222C63F5DA}</a:tableStyleId>
              </a:tblPr>
              <a:tblGrid>
                <a:gridCol w="1471615">
                  <a:extLst>
                    <a:ext uri="{9D8B030D-6E8A-4147-A177-3AD203B41FA5}">
                      <a16:colId xmlns:a16="http://schemas.microsoft.com/office/drawing/2014/main" val="2793551207"/>
                    </a:ext>
                  </a:extLst>
                </a:gridCol>
                <a:gridCol w="2928937">
                  <a:extLst>
                    <a:ext uri="{9D8B030D-6E8A-4147-A177-3AD203B41FA5}">
                      <a16:colId xmlns:a16="http://schemas.microsoft.com/office/drawing/2014/main" val="1162561559"/>
                    </a:ext>
                  </a:extLst>
                </a:gridCol>
                <a:gridCol w="2200276">
                  <a:extLst>
                    <a:ext uri="{9D8B030D-6E8A-4147-A177-3AD203B41FA5}">
                      <a16:colId xmlns:a16="http://schemas.microsoft.com/office/drawing/2014/main" val="3272823100"/>
                    </a:ext>
                  </a:extLst>
                </a:gridCol>
              </a:tblGrid>
              <a:tr h="650515">
                <a:tc>
                  <a:txBody>
                    <a:bodyPr/>
                    <a:lstStyle/>
                    <a:p>
                      <a:r>
                        <a:rPr lang="en-GB" sz="1400" dirty="0">
                          <a:latin typeface="Century Gothic" panose="020B0502020202020204" pitchFamily="34" charset="0"/>
                        </a:rPr>
                        <a:t>Factor</a:t>
                      </a:r>
                    </a:p>
                  </a:txBody>
                  <a:tcPr anchor="ctr">
                    <a:solidFill>
                      <a:schemeClr val="bg2">
                        <a:lumMod val="90000"/>
                      </a:schemeClr>
                    </a:solidFill>
                  </a:tcPr>
                </a:tc>
                <a:tc>
                  <a:txBody>
                    <a:bodyPr/>
                    <a:lstStyle/>
                    <a:p>
                      <a:r>
                        <a:rPr lang="en-GB" sz="1400" dirty="0">
                          <a:latin typeface="Century Gothic" panose="020B0502020202020204" pitchFamily="34" charset="0"/>
                        </a:rPr>
                        <a:t>Which time period do you think this factor impacted the most?</a:t>
                      </a:r>
                    </a:p>
                  </a:txBody>
                  <a:tcPr anchor="ctr">
                    <a:solidFill>
                      <a:schemeClr val="bg2">
                        <a:lumMod val="90000"/>
                      </a:schemeClr>
                    </a:solidFill>
                  </a:tcPr>
                </a:tc>
                <a:tc>
                  <a:txBody>
                    <a:bodyPr/>
                    <a:lstStyle/>
                    <a:p>
                      <a:r>
                        <a:rPr lang="en-GB" sz="1400" dirty="0">
                          <a:latin typeface="Century Gothic" panose="020B0502020202020204" pitchFamily="34" charset="0"/>
                        </a:rPr>
                        <a:t>Explain why you think this.</a:t>
                      </a:r>
                    </a:p>
                  </a:txBody>
                  <a:tcPr anchor="ctr">
                    <a:solidFill>
                      <a:schemeClr val="bg2">
                        <a:lumMod val="90000"/>
                      </a:schemeClr>
                    </a:solidFill>
                  </a:tcPr>
                </a:tc>
                <a:extLst>
                  <a:ext uri="{0D108BD9-81ED-4DB2-BD59-A6C34878D82A}">
                    <a16:rowId xmlns:a16="http://schemas.microsoft.com/office/drawing/2014/main" val="2533181023"/>
                  </a:ext>
                </a:extLst>
              </a:tr>
              <a:tr h="762066">
                <a:tc>
                  <a:txBody>
                    <a:bodyPr/>
                    <a:lstStyle/>
                    <a:p>
                      <a:endParaRPr lang="en-GB" sz="1400">
                        <a:latin typeface="Century Gothic" panose="020B0502020202020204" pitchFamily="34" charset="0"/>
                      </a:endParaRPr>
                    </a:p>
                  </a:txBody>
                  <a:tcPr/>
                </a:tc>
                <a:tc>
                  <a:txBody>
                    <a:bodyPr/>
                    <a:lstStyle/>
                    <a:p>
                      <a:endParaRPr lang="en-GB" sz="1400">
                        <a:latin typeface="Century Gothic" panose="020B0502020202020204" pitchFamily="34" charset="0"/>
                      </a:endParaRPr>
                    </a:p>
                  </a:txBody>
                  <a:tcPr/>
                </a:tc>
                <a:tc>
                  <a:txBody>
                    <a:bodyPr/>
                    <a:lstStyle/>
                    <a:p>
                      <a:endParaRPr lang="en-GB" sz="1400">
                        <a:latin typeface="Century Gothic" panose="020B0502020202020204" pitchFamily="34" charset="0"/>
                      </a:endParaRPr>
                    </a:p>
                  </a:txBody>
                  <a:tcPr/>
                </a:tc>
                <a:extLst>
                  <a:ext uri="{0D108BD9-81ED-4DB2-BD59-A6C34878D82A}">
                    <a16:rowId xmlns:a16="http://schemas.microsoft.com/office/drawing/2014/main" val="2825974204"/>
                  </a:ext>
                </a:extLst>
              </a:tr>
              <a:tr h="762066">
                <a:tc>
                  <a:txBody>
                    <a:bodyPr/>
                    <a:lstStyle/>
                    <a:p>
                      <a:endParaRPr lang="en-GB" sz="1400">
                        <a:latin typeface="Century Gothic" panose="020B0502020202020204" pitchFamily="34" charset="0"/>
                      </a:endParaRPr>
                    </a:p>
                  </a:txBody>
                  <a:tcPr/>
                </a:tc>
                <a:tc>
                  <a:txBody>
                    <a:bodyPr/>
                    <a:lstStyle/>
                    <a:p>
                      <a:endParaRPr lang="en-GB" sz="1400">
                        <a:latin typeface="Century Gothic" panose="020B0502020202020204" pitchFamily="34" charset="0"/>
                      </a:endParaRPr>
                    </a:p>
                  </a:txBody>
                  <a:tcPr/>
                </a:tc>
                <a:tc>
                  <a:txBody>
                    <a:bodyPr/>
                    <a:lstStyle/>
                    <a:p>
                      <a:endParaRPr lang="en-GB" sz="1400" dirty="0">
                        <a:latin typeface="Century Gothic" panose="020B0502020202020204" pitchFamily="34" charset="0"/>
                      </a:endParaRPr>
                    </a:p>
                  </a:txBody>
                  <a:tcPr/>
                </a:tc>
                <a:extLst>
                  <a:ext uri="{0D108BD9-81ED-4DB2-BD59-A6C34878D82A}">
                    <a16:rowId xmlns:a16="http://schemas.microsoft.com/office/drawing/2014/main" val="602186443"/>
                  </a:ext>
                </a:extLst>
              </a:tr>
            </a:tbl>
          </a:graphicData>
        </a:graphic>
      </p:graphicFrame>
      <p:sp>
        <p:nvSpPr>
          <p:cNvPr id="10" name="Slide Number Placeholder 9">
            <a:extLst>
              <a:ext uri="{FF2B5EF4-FFF2-40B4-BE49-F238E27FC236}">
                <a16:creationId xmlns:a16="http://schemas.microsoft.com/office/drawing/2014/main" id="{741A6718-0CA4-4A51-A1A2-A6AC9EFFDDFE}"/>
              </a:ext>
            </a:extLst>
          </p:cNvPr>
          <p:cNvSpPr>
            <a:spLocks noGrp="1"/>
          </p:cNvSpPr>
          <p:nvPr>
            <p:ph type="sldNum" sz="quarter" idx="12"/>
          </p:nvPr>
        </p:nvSpPr>
        <p:spPr/>
        <p:txBody>
          <a:bodyPr/>
          <a:lstStyle/>
          <a:p>
            <a:fld id="{0231B44A-F6C9-4263-A266-5899A14FEC06}" type="slidenum">
              <a:rPr lang="en-GB" smtClean="0"/>
              <a:t>14</a:t>
            </a:fld>
            <a:endParaRPr lang="en-GB"/>
          </a:p>
        </p:txBody>
      </p:sp>
    </p:spTree>
    <p:extLst>
      <p:ext uri="{BB962C8B-B14F-4D97-AF65-F5344CB8AC3E}">
        <p14:creationId xmlns:p14="http://schemas.microsoft.com/office/powerpoint/2010/main" val="1763065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106800-82EF-442B-83EB-B4980C17F1F2}"/>
              </a:ext>
            </a:extLst>
          </p:cNvPr>
          <p:cNvPicPr>
            <a:picLocks noChangeAspect="1"/>
          </p:cNvPicPr>
          <p:nvPr/>
        </p:nvPicPr>
        <p:blipFill rotWithShape="1">
          <a:blip r:embed="rId2"/>
          <a:srcRect l="19706" t="14886" r="37146" b="10821"/>
          <a:stretch/>
        </p:blipFill>
        <p:spPr>
          <a:xfrm>
            <a:off x="0" y="1216890"/>
            <a:ext cx="6661408" cy="6451600"/>
          </a:xfrm>
          <a:prstGeom prst="rect">
            <a:avLst/>
          </a:prstGeom>
        </p:spPr>
      </p:pic>
      <p:sp>
        <p:nvSpPr>
          <p:cNvPr id="10" name="TextBox 9">
            <a:extLst>
              <a:ext uri="{FF2B5EF4-FFF2-40B4-BE49-F238E27FC236}">
                <a16:creationId xmlns:a16="http://schemas.microsoft.com/office/drawing/2014/main" id="{1AEAF7D4-AC12-4F16-A707-92768D24D649}"/>
              </a:ext>
            </a:extLst>
          </p:cNvPr>
          <p:cNvSpPr txBox="1"/>
          <p:nvPr/>
        </p:nvSpPr>
        <p:spPr>
          <a:xfrm>
            <a:off x="232624" y="478226"/>
            <a:ext cx="6251575" cy="738664"/>
          </a:xfrm>
          <a:prstGeom prst="rect">
            <a:avLst/>
          </a:prstGeom>
          <a:noFill/>
        </p:spPr>
        <p:txBody>
          <a:bodyPr wrap="square" rtlCol="0">
            <a:spAutoFit/>
          </a:bodyPr>
          <a:lstStyle/>
          <a:p>
            <a:r>
              <a:rPr lang="en-GB" sz="1400" b="1" dirty="0">
                <a:latin typeface="Century Gothic" panose="020B0502020202020204" pitchFamily="34" charset="0"/>
              </a:rPr>
              <a:t>Task: Below are three important moments in the History of Crime and Punishment. Read through each moment and identify which factors are influencing the people and events described in each one.</a:t>
            </a:r>
          </a:p>
        </p:txBody>
      </p:sp>
      <p:graphicFrame>
        <p:nvGraphicFramePr>
          <p:cNvPr id="7" name="Table 7">
            <a:extLst>
              <a:ext uri="{FF2B5EF4-FFF2-40B4-BE49-F238E27FC236}">
                <a16:creationId xmlns:a16="http://schemas.microsoft.com/office/drawing/2014/main" id="{34D3CE1B-1FF1-433E-9B13-74F565E51BB0}"/>
              </a:ext>
            </a:extLst>
          </p:cNvPr>
          <p:cNvGraphicFramePr>
            <a:graphicFrameLocks noGrp="1"/>
          </p:cNvGraphicFramePr>
          <p:nvPr>
            <p:extLst>
              <p:ext uri="{D42A27DB-BD31-4B8C-83A1-F6EECF244321}">
                <p14:modId xmlns:p14="http://schemas.microsoft.com/office/powerpoint/2010/main" val="475598339"/>
              </p:ext>
            </p:extLst>
          </p:nvPr>
        </p:nvGraphicFramePr>
        <p:xfrm>
          <a:off x="232623" y="7861530"/>
          <a:ext cx="6251576" cy="3149370"/>
        </p:xfrm>
        <a:graphic>
          <a:graphicData uri="http://schemas.openxmlformats.org/drawingml/2006/table">
            <a:tbl>
              <a:tblPr firstRow="1" bandRow="1">
                <a:tableStyleId>{5940675A-B579-460E-94D1-54222C63F5DA}</a:tableStyleId>
              </a:tblPr>
              <a:tblGrid>
                <a:gridCol w="3125788">
                  <a:extLst>
                    <a:ext uri="{9D8B030D-6E8A-4147-A177-3AD203B41FA5}">
                      <a16:colId xmlns:a16="http://schemas.microsoft.com/office/drawing/2014/main" val="885509314"/>
                    </a:ext>
                  </a:extLst>
                </a:gridCol>
                <a:gridCol w="3125788">
                  <a:extLst>
                    <a:ext uri="{9D8B030D-6E8A-4147-A177-3AD203B41FA5}">
                      <a16:colId xmlns:a16="http://schemas.microsoft.com/office/drawing/2014/main" val="4162107599"/>
                    </a:ext>
                  </a:extLst>
                </a:gridCol>
              </a:tblGrid>
              <a:tr h="349020">
                <a:tc>
                  <a:txBody>
                    <a:bodyPr/>
                    <a:lstStyle/>
                    <a:p>
                      <a:r>
                        <a:rPr lang="en-GB" sz="1400" dirty="0">
                          <a:latin typeface="Century Gothic" panose="020B0502020202020204" pitchFamily="34" charset="0"/>
                        </a:rPr>
                        <a:t>Event</a:t>
                      </a:r>
                    </a:p>
                  </a:txBody>
                  <a:tcPr anchor="ctr">
                    <a:solidFill>
                      <a:schemeClr val="bg2">
                        <a:lumMod val="90000"/>
                      </a:schemeClr>
                    </a:solidFill>
                  </a:tcPr>
                </a:tc>
                <a:tc>
                  <a:txBody>
                    <a:bodyPr/>
                    <a:lstStyle/>
                    <a:p>
                      <a:r>
                        <a:rPr lang="en-GB" sz="1400" dirty="0">
                          <a:latin typeface="Century Gothic" panose="020B0502020202020204" pitchFamily="34" charset="0"/>
                        </a:rPr>
                        <a:t>Which factors?</a:t>
                      </a:r>
                    </a:p>
                  </a:txBody>
                  <a:tcPr anchor="ctr">
                    <a:solidFill>
                      <a:schemeClr val="bg2">
                        <a:lumMod val="90000"/>
                      </a:schemeClr>
                    </a:solidFill>
                  </a:tcPr>
                </a:tc>
                <a:extLst>
                  <a:ext uri="{0D108BD9-81ED-4DB2-BD59-A6C34878D82A}">
                    <a16:rowId xmlns:a16="http://schemas.microsoft.com/office/drawing/2014/main" val="2018243729"/>
                  </a:ext>
                </a:extLst>
              </a:tr>
              <a:tr h="756201">
                <a:tc>
                  <a:txBody>
                    <a:bodyPr/>
                    <a:lstStyle/>
                    <a:p>
                      <a:r>
                        <a:rPr lang="en-GB" sz="1400" dirty="0">
                          <a:latin typeface="Century Gothic" panose="020B0502020202020204" pitchFamily="34" charset="0"/>
                        </a:rPr>
                        <a:t>The Gunpowder Plot</a:t>
                      </a:r>
                    </a:p>
                  </a:txBody>
                  <a:tcPr anchor="ctr"/>
                </a:tc>
                <a:tc>
                  <a:txBody>
                    <a:bodyPr/>
                    <a:lstStyle/>
                    <a:p>
                      <a:endParaRPr lang="en-GB" sz="1400" dirty="0">
                        <a:latin typeface="Century Gothic" panose="020B0502020202020204" pitchFamily="34" charset="0"/>
                      </a:endParaRPr>
                    </a:p>
                  </a:txBody>
                  <a:tcPr anchor="ctr"/>
                </a:tc>
                <a:extLst>
                  <a:ext uri="{0D108BD9-81ED-4DB2-BD59-A6C34878D82A}">
                    <a16:rowId xmlns:a16="http://schemas.microsoft.com/office/drawing/2014/main" val="3222200165"/>
                  </a:ext>
                </a:extLst>
              </a:tr>
              <a:tr h="1056609">
                <a:tc>
                  <a:txBody>
                    <a:bodyPr/>
                    <a:lstStyle/>
                    <a:p>
                      <a:r>
                        <a:rPr lang="en-GB" sz="1400" dirty="0">
                          <a:latin typeface="Century Gothic" panose="020B0502020202020204" pitchFamily="34" charset="0"/>
                        </a:rPr>
                        <a:t>The First Police Force in London</a:t>
                      </a:r>
                    </a:p>
                  </a:txBody>
                  <a:tcPr anchor="ctr"/>
                </a:tc>
                <a:tc>
                  <a:txBody>
                    <a:bodyPr/>
                    <a:lstStyle/>
                    <a:p>
                      <a:endParaRPr lang="en-GB" sz="1400">
                        <a:latin typeface="Century Gothic" panose="020B0502020202020204" pitchFamily="34" charset="0"/>
                      </a:endParaRPr>
                    </a:p>
                  </a:txBody>
                  <a:tcPr anchor="ctr"/>
                </a:tc>
                <a:extLst>
                  <a:ext uri="{0D108BD9-81ED-4DB2-BD59-A6C34878D82A}">
                    <a16:rowId xmlns:a16="http://schemas.microsoft.com/office/drawing/2014/main" val="2994075647"/>
                  </a:ext>
                </a:extLst>
              </a:tr>
              <a:tr h="987540">
                <a:tc>
                  <a:txBody>
                    <a:bodyPr/>
                    <a:lstStyle/>
                    <a:p>
                      <a:r>
                        <a:rPr lang="en-GB" sz="1400" dirty="0">
                          <a:latin typeface="Century Gothic" panose="020B0502020202020204" pitchFamily="34" charset="0"/>
                        </a:rPr>
                        <a:t>Capital Punishment is abolished</a:t>
                      </a:r>
                    </a:p>
                  </a:txBody>
                  <a:tcPr anchor="ctr"/>
                </a:tc>
                <a:tc>
                  <a:txBody>
                    <a:bodyPr/>
                    <a:lstStyle/>
                    <a:p>
                      <a:endParaRPr lang="en-GB" sz="1400" dirty="0">
                        <a:latin typeface="Century Gothic" panose="020B0502020202020204" pitchFamily="34" charset="0"/>
                      </a:endParaRPr>
                    </a:p>
                  </a:txBody>
                  <a:tcPr anchor="ctr"/>
                </a:tc>
                <a:extLst>
                  <a:ext uri="{0D108BD9-81ED-4DB2-BD59-A6C34878D82A}">
                    <a16:rowId xmlns:a16="http://schemas.microsoft.com/office/drawing/2014/main" val="3497162048"/>
                  </a:ext>
                </a:extLst>
              </a:tr>
            </a:tbl>
          </a:graphicData>
        </a:graphic>
      </p:graphicFrame>
      <p:sp>
        <p:nvSpPr>
          <p:cNvPr id="13" name="Slide Number Placeholder 12">
            <a:extLst>
              <a:ext uri="{FF2B5EF4-FFF2-40B4-BE49-F238E27FC236}">
                <a16:creationId xmlns:a16="http://schemas.microsoft.com/office/drawing/2014/main" id="{52EE6D00-0F20-468E-B2B3-CC34E0A4CBCE}"/>
              </a:ext>
            </a:extLst>
          </p:cNvPr>
          <p:cNvSpPr>
            <a:spLocks noGrp="1"/>
          </p:cNvSpPr>
          <p:nvPr>
            <p:ph type="sldNum" sz="quarter" idx="12"/>
          </p:nvPr>
        </p:nvSpPr>
        <p:spPr/>
        <p:txBody>
          <a:bodyPr/>
          <a:lstStyle/>
          <a:p>
            <a:fld id="{0231B44A-F6C9-4263-A266-5899A14FEC06}" type="slidenum">
              <a:rPr lang="en-GB" smtClean="0"/>
              <a:t>15</a:t>
            </a:fld>
            <a:endParaRPr lang="en-GB"/>
          </a:p>
        </p:txBody>
      </p:sp>
    </p:spTree>
    <p:extLst>
      <p:ext uri="{BB962C8B-B14F-4D97-AF65-F5344CB8AC3E}">
        <p14:creationId xmlns:p14="http://schemas.microsoft.com/office/powerpoint/2010/main" val="3572140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EDF7383B-1FF8-4A93-A03A-45559ECB7BDB}"/>
              </a:ext>
            </a:extLst>
          </p:cNvPr>
          <p:cNvGraphicFramePr>
            <a:graphicFrameLocks noGrp="1"/>
          </p:cNvGraphicFramePr>
          <p:nvPr>
            <p:extLst>
              <p:ext uri="{D42A27DB-BD31-4B8C-83A1-F6EECF244321}">
                <p14:modId xmlns:p14="http://schemas.microsoft.com/office/powerpoint/2010/main" val="2693420213"/>
              </p:ext>
            </p:extLst>
          </p:nvPr>
        </p:nvGraphicFramePr>
        <p:xfrm>
          <a:off x="380999" y="2098489"/>
          <a:ext cx="6096002" cy="1886419"/>
        </p:xfrm>
        <a:graphic>
          <a:graphicData uri="http://schemas.openxmlformats.org/drawingml/2006/table">
            <a:tbl>
              <a:tblPr firstRow="1" bandRow="1">
                <a:tableStyleId>{5940675A-B579-460E-94D1-54222C63F5DA}</a:tableStyleId>
              </a:tblPr>
              <a:tblGrid>
                <a:gridCol w="3048001">
                  <a:extLst>
                    <a:ext uri="{9D8B030D-6E8A-4147-A177-3AD203B41FA5}">
                      <a16:colId xmlns:a16="http://schemas.microsoft.com/office/drawing/2014/main" val="3412704455"/>
                    </a:ext>
                  </a:extLst>
                </a:gridCol>
                <a:gridCol w="3048001">
                  <a:extLst>
                    <a:ext uri="{9D8B030D-6E8A-4147-A177-3AD203B41FA5}">
                      <a16:colId xmlns:a16="http://schemas.microsoft.com/office/drawing/2014/main" val="3174757532"/>
                    </a:ext>
                  </a:extLst>
                </a:gridCol>
              </a:tblGrid>
              <a:tr h="493371">
                <a:tc gridSpan="2">
                  <a:txBody>
                    <a:bodyPr/>
                    <a:lstStyle/>
                    <a:p>
                      <a:r>
                        <a:rPr lang="en-GB" sz="1400" b="1" dirty="0">
                          <a:latin typeface="Century Gothic" panose="020B0502020202020204" pitchFamily="34" charset="0"/>
                        </a:rPr>
                        <a:t>1. What should be the main reason behind punishing criminals?</a:t>
                      </a:r>
                    </a:p>
                  </a:txBody>
                  <a:tcPr anchor="ctr">
                    <a:solidFill>
                      <a:schemeClr val="bg2">
                        <a:lumMod val="90000"/>
                      </a:schemeClr>
                    </a:solidFill>
                  </a:tcPr>
                </a:tc>
                <a:tc hMerge="1">
                  <a:txBody>
                    <a:bodyPr/>
                    <a:lstStyle/>
                    <a:p>
                      <a:endParaRPr lang="en-GB" dirty="0"/>
                    </a:p>
                  </a:txBody>
                  <a:tcPr/>
                </a:tc>
                <a:extLst>
                  <a:ext uri="{0D108BD9-81ED-4DB2-BD59-A6C34878D82A}">
                    <a16:rowId xmlns:a16="http://schemas.microsoft.com/office/drawing/2014/main" val="3512693867"/>
                  </a:ext>
                </a:extLst>
              </a:tr>
              <a:tr h="696524">
                <a:tc>
                  <a:txBody>
                    <a:bodyPr/>
                    <a:lstStyle/>
                    <a:p>
                      <a:r>
                        <a:rPr lang="en-GB" sz="1400" dirty="0">
                          <a:latin typeface="Century Gothic" panose="020B0502020202020204" pitchFamily="34" charset="0"/>
                        </a:rPr>
                        <a:t>a) Retribution – revenge to satisfy the victim or their families</a:t>
                      </a:r>
                    </a:p>
                  </a:txBody>
                  <a:tcPr anchor="ctr"/>
                </a:tc>
                <a:tc>
                  <a:txBody>
                    <a:bodyPr/>
                    <a:lstStyle/>
                    <a:p>
                      <a:r>
                        <a:rPr lang="en-GB" sz="1400" dirty="0">
                          <a:latin typeface="Century Gothic" panose="020B0502020202020204" pitchFamily="34" charset="0"/>
                        </a:rPr>
                        <a:t>b) Deterrence – to warn others not to commit the same crime</a:t>
                      </a:r>
                    </a:p>
                  </a:txBody>
                  <a:tcPr anchor="ctr"/>
                </a:tc>
                <a:extLst>
                  <a:ext uri="{0D108BD9-81ED-4DB2-BD59-A6C34878D82A}">
                    <a16:rowId xmlns:a16="http://schemas.microsoft.com/office/drawing/2014/main" val="2573519705"/>
                  </a:ext>
                </a:extLst>
              </a:tr>
              <a:tr h="696524">
                <a:tc>
                  <a:txBody>
                    <a:bodyPr/>
                    <a:lstStyle/>
                    <a:p>
                      <a:r>
                        <a:rPr lang="en-GB" sz="1400" dirty="0">
                          <a:latin typeface="Century Gothic" panose="020B0502020202020204" pitchFamily="34" charset="0"/>
                        </a:rPr>
                        <a:t>c) Reform – to help the criminal improve their behaviour</a:t>
                      </a:r>
                    </a:p>
                  </a:txBody>
                  <a:tcPr anchor="ctr"/>
                </a:tc>
                <a:tc>
                  <a:txBody>
                    <a:bodyPr/>
                    <a:lstStyle/>
                    <a:p>
                      <a:r>
                        <a:rPr lang="en-GB" sz="1400" dirty="0">
                          <a:latin typeface="Century Gothic" panose="020B0502020202020204" pitchFamily="34" charset="0"/>
                        </a:rPr>
                        <a:t>d) Removal – to keep the criminals of the streets</a:t>
                      </a:r>
                    </a:p>
                  </a:txBody>
                  <a:tcPr anchor="ctr"/>
                </a:tc>
                <a:extLst>
                  <a:ext uri="{0D108BD9-81ED-4DB2-BD59-A6C34878D82A}">
                    <a16:rowId xmlns:a16="http://schemas.microsoft.com/office/drawing/2014/main" val="3873724635"/>
                  </a:ext>
                </a:extLst>
              </a:tr>
            </a:tbl>
          </a:graphicData>
        </a:graphic>
      </p:graphicFrame>
      <p:graphicFrame>
        <p:nvGraphicFramePr>
          <p:cNvPr id="7" name="Table 5">
            <a:extLst>
              <a:ext uri="{FF2B5EF4-FFF2-40B4-BE49-F238E27FC236}">
                <a16:creationId xmlns:a16="http://schemas.microsoft.com/office/drawing/2014/main" id="{CBD6BF16-2BFE-4155-8EF5-4822181E291A}"/>
              </a:ext>
            </a:extLst>
          </p:cNvPr>
          <p:cNvGraphicFramePr>
            <a:graphicFrameLocks noGrp="1"/>
          </p:cNvGraphicFramePr>
          <p:nvPr>
            <p:extLst>
              <p:ext uri="{D42A27DB-BD31-4B8C-83A1-F6EECF244321}">
                <p14:modId xmlns:p14="http://schemas.microsoft.com/office/powerpoint/2010/main" val="2416190114"/>
              </p:ext>
            </p:extLst>
          </p:nvPr>
        </p:nvGraphicFramePr>
        <p:xfrm>
          <a:off x="380999" y="4111774"/>
          <a:ext cx="6096002" cy="1886419"/>
        </p:xfrm>
        <a:graphic>
          <a:graphicData uri="http://schemas.openxmlformats.org/drawingml/2006/table">
            <a:tbl>
              <a:tblPr firstRow="1" bandRow="1">
                <a:tableStyleId>{5940675A-B579-460E-94D1-54222C63F5DA}</a:tableStyleId>
              </a:tblPr>
              <a:tblGrid>
                <a:gridCol w="3048001">
                  <a:extLst>
                    <a:ext uri="{9D8B030D-6E8A-4147-A177-3AD203B41FA5}">
                      <a16:colId xmlns:a16="http://schemas.microsoft.com/office/drawing/2014/main" val="3412704455"/>
                    </a:ext>
                  </a:extLst>
                </a:gridCol>
                <a:gridCol w="3048001">
                  <a:extLst>
                    <a:ext uri="{9D8B030D-6E8A-4147-A177-3AD203B41FA5}">
                      <a16:colId xmlns:a16="http://schemas.microsoft.com/office/drawing/2014/main" val="3174757532"/>
                    </a:ext>
                  </a:extLst>
                </a:gridCol>
              </a:tblGrid>
              <a:tr h="493371">
                <a:tc gridSpan="2">
                  <a:txBody>
                    <a:bodyPr/>
                    <a:lstStyle/>
                    <a:p>
                      <a:r>
                        <a:rPr lang="en-GB" sz="1400" b="1" dirty="0">
                          <a:latin typeface="Century Gothic" panose="020B0502020202020204" pitchFamily="34" charset="0"/>
                        </a:rPr>
                        <a:t>2. Should capital punishment (the death penalty) be brought back?</a:t>
                      </a:r>
                    </a:p>
                  </a:txBody>
                  <a:tcPr anchor="ctr">
                    <a:solidFill>
                      <a:schemeClr val="bg2">
                        <a:lumMod val="90000"/>
                      </a:schemeClr>
                    </a:solidFill>
                  </a:tcPr>
                </a:tc>
                <a:tc hMerge="1">
                  <a:txBody>
                    <a:bodyPr/>
                    <a:lstStyle/>
                    <a:p>
                      <a:endParaRPr lang="en-GB" dirty="0"/>
                    </a:p>
                  </a:txBody>
                  <a:tcPr/>
                </a:tc>
                <a:extLst>
                  <a:ext uri="{0D108BD9-81ED-4DB2-BD59-A6C34878D82A}">
                    <a16:rowId xmlns:a16="http://schemas.microsoft.com/office/drawing/2014/main" val="3512693867"/>
                  </a:ext>
                </a:extLst>
              </a:tr>
              <a:tr h="696524">
                <a:tc>
                  <a:txBody>
                    <a:bodyPr/>
                    <a:lstStyle/>
                    <a:p>
                      <a:r>
                        <a:rPr lang="en-GB" sz="1400" dirty="0">
                          <a:latin typeface="Century Gothic" panose="020B0502020202020204" pitchFamily="34" charset="0"/>
                        </a:rPr>
                        <a:t>a) Yes, for all murders</a:t>
                      </a:r>
                    </a:p>
                  </a:txBody>
                  <a:tcPr anchor="ctr"/>
                </a:tc>
                <a:tc>
                  <a:txBody>
                    <a:bodyPr/>
                    <a:lstStyle/>
                    <a:p>
                      <a:r>
                        <a:rPr lang="en-GB" sz="1400" dirty="0">
                          <a:latin typeface="Century Gothic" panose="020B0502020202020204" pitchFamily="34" charset="0"/>
                        </a:rPr>
                        <a:t>b) Yes, for some murders</a:t>
                      </a:r>
                    </a:p>
                  </a:txBody>
                  <a:tcPr anchor="ctr"/>
                </a:tc>
                <a:extLst>
                  <a:ext uri="{0D108BD9-81ED-4DB2-BD59-A6C34878D82A}">
                    <a16:rowId xmlns:a16="http://schemas.microsoft.com/office/drawing/2014/main" val="2573519705"/>
                  </a:ext>
                </a:extLst>
              </a:tr>
              <a:tr h="696524">
                <a:tc>
                  <a:txBody>
                    <a:bodyPr/>
                    <a:lstStyle/>
                    <a:p>
                      <a:r>
                        <a:rPr lang="en-GB" sz="1400" dirty="0">
                          <a:latin typeface="Century Gothic" panose="020B0502020202020204" pitchFamily="34" charset="0"/>
                        </a:rPr>
                        <a:t>c) Yes, for certain types of serious crime</a:t>
                      </a:r>
                    </a:p>
                  </a:txBody>
                  <a:tcPr anchor="ctr"/>
                </a:tc>
                <a:tc>
                  <a:txBody>
                    <a:bodyPr/>
                    <a:lstStyle/>
                    <a:p>
                      <a:r>
                        <a:rPr lang="en-GB" sz="1400" dirty="0">
                          <a:latin typeface="Century Gothic" panose="020B0502020202020204" pitchFamily="34" charset="0"/>
                        </a:rPr>
                        <a:t>d) No</a:t>
                      </a:r>
                    </a:p>
                  </a:txBody>
                  <a:tcPr anchor="ctr"/>
                </a:tc>
                <a:extLst>
                  <a:ext uri="{0D108BD9-81ED-4DB2-BD59-A6C34878D82A}">
                    <a16:rowId xmlns:a16="http://schemas.microsoft.com/office/drawing/2014/main" val="3873724635"/>
                  </a:ext>
                </a:extLst>
              </a:tr>
            </a:tbl>
          </a:graphicData>
        </a:graphic>
      </p:graphicFrame>
      <p:graphicFrame>
        <p:nvGraphicFramePr>
          <p:cNvPr id="8" name="Table 5">
            <a:extLst>
              <a:ext uri="{FF2B5EF4-FFF2-40B4-BE49-F238E27FC236}">
                <a16:creationId xmlns:a16="http://schemas.microsoft.com/office/drawing/2014/main" id="{E7D9002A-A871-484D-AE05-CE23E603EE5C}"/>
              </a:ext>
            </a:extLst>
          </p:cNvPr>
          <p:cNvGraphicFramePr>
            <a:graphicFrameLocks noGrp="1"/>
          </p:cNvGraphicFramePr>
          <p:nvPr>
            <p:extLst>
              <p:ext uri="{D42A27DB-BD31-4B8C-83A1-F6EECF244321}">
                <p14:modId xmlns:p14="http://schemas.microsoft.com/office/powerpoint/2010/main" val="1630664418"/>
              </p:ext>
            </p:extLst>
          </p:nvPr>
        </p:nvGraphicFramePr>
        <p:xfrm>
          <a:off x="380999" y="6125059"/>
          <a:ext cx="6096002" cy="1214684"/>
        </p:xfrm>
        <a:graphic>
          <a:graphicData uri="http://schemas.openxmlformats.org/drawingml/2006/table">
            <a:tbl>
              <a:tblPr firstRow="1" bandRow="1">
                <a:tableStyleId>{5940675A-B579-460E-94D1-54222C63F5DA}</a:tableStyleId>
              </a:tblPr>
              <a:tblGrid>
                <a:gridCol w="3048001">
                  <a:extLst>
                    <a:ext uri="{9D8B030D-6E8A-4147-A177-3AD203B41FA5}">
                      <a16:colId xmlns:a16="http://schemas.microsoft.com/office/drawing/2014/main" val="3412704455"/>
                    </a:ext>
                  </a:extLst>
                </a:gridCol>
                <a:gridCol w="3048001">
                  <a:extLst>
                    <a:ext uri="{9D8B030D-6E8A-4147-A177-3AD203B41FA5}">
                      <a16:colId xmlns:a16="http://schemas.microsoft.com/office/drawing/2014/main" val="3174757532"/>
                    </a:ext>
                  </a:extLst>
                </a:gridCol>
              </a:tblGrid>
              <a:tr h="493371">
                <a:tc gridSpan="2">
                  <a:txBody>
                    <a:bodyPr/>
                    <a:lstStyle/>
                    <a:p>
                      <a:r>
                        <a:rPr lang="en-GB" sz="1400" b="1" dirty="0">
                          <a:latin typeface="Century Gothic" panose="020B0502020202020204" pitchFamily="34" charset="0"/>
                        </a:rPr>
                        <a:t>3. Should physical punishments, such as whipping, be used against criminals?</a:t>
                      </a:r>
                    </a:p>
                  </a:txBody>
                  <a:tcPr anchor="ctr">
                    <a:solidFill>
                      <a:schemeClr val="bg2">
                        <a:lumMod val="90000"/>
                      </a:schemeClr>
                    </a:solidFill>
                  </a:tcPr>
                </a:tc>
                <a:tc hMerge="1">
                  <a:txBody>
                    <a:bodyPr/>
                    <a:lstStyle/>
                    <a:p>
                      <a:endParaRPr lang="en-GB" dirty="0"/>
                    </a:p>
                  </a:txBody>
                  <a:tcPr/>
                </a:tc>
                <a:extLst>
                  <a:ext uri="{0D108BD9-81ED-4DB2-BD59-A6C34878D82A}">
                    <a16:rowId xmlns:a16="http://schemas.microsoft.com/office/drawing/2014/main" val="3512693867"/>
                  </a:ext>
                </a:extLst>
              </a:tr>
              <a:tr h="696524">
                <a:tc>
                  <a:txBody>
                    <a:bodyPr/>
                    <a:lstStyle/>
                    <a:p>
                      <a:r>
                        <a:rPr lang="en-GB" sz="1400" dirty="0">
                          <a:latin typeface="Century Gothic" panose="020B0502020202020204" pitchFamily="34" charset="0"/>
                        </a:rPr>
                        <a:t>a) Yes</a:t>
                      </a:r>
                    </a:p>
                  </a:txBody>
                  <a:tcPr anchor="ctr"/>
                </a:tc>
                <a:tc>
                  <a:txBody>
                    <a:bodyPr/>
                    <a:lstStyle/>
                    <a:p>
                      <a:r>
                        <a:rPr lang="en-GB" sz="1400" dirty="0">
                          <a:latin typeface="Century Gothic" panose="020B0502020202020204" pitchFamily="34" charset="0"/>
                        </a:rPr>
                        <a:t>b) No</a:t>
                      </a:r>
                    </a:p>
                  </a:txBody>
                  <a:tcPr anchor="ctr"/>
                </a:tc>
                <a:extLst>
                  <a:ext uri="{0D108BD9-81ED-4DB2-BD59-A6C34878D82A}">
                    <a16:rowId xmlns:a16="http://schemas.microsoft.com/office/drawing/2014/main" val="2573519705"/>
                  </a:ext>
                </a:extLst>
              </a:tr>
            </a:tbl>
          </a:graphicData>
        </a:graphic>
      </p:graphicFrame>
      <p:graphicFrame>
        <p:nvGraphicFramePr>
          <p:cNvPr id="10" name="Table 5">
            <a:extLst>
              <a:ext uri="{FF2B5EF4-FFF2-40B4-BE49-F238E27FC236}">
                <a16:creationId xmlns:a16="http://schemas.microsoft.com/office/drawing/2014/main" id="{9B27AF04-7625-4F3F-B2C5-BFB556FE31BA}"/>
              </a:ext>
            </a:extLst>
          </p:cNvPr>
          <p:cNvGraphicFramePr>
            <a:graphicFrameLocks noGrp="1"/>
          </p:cNvGraphicFramePr>
          <p:nvPr>
            <p:extLst>
              <p:ext uri="{D42A27DB-BD31-4B8C-83A1-F6EECF244321}">
                <p14:modId xmlns:p14="http://schemas.microsoft.com/office/powerpoint/2010/main" val="3260402966"/>
              </p:ext>
            </p:extLst>
          </p:nvPr>
        </p:nvGraphicFramePr>
        <p:xfrm>
          <a:off x="380999" y="7466609"/>
          <a:ext cx="6096002" cy="1886419"/>
        </p:xfrm>
        <a:graphic>
          <a:graphicData uri="http://schemas.openxmlformats.org/drawingml/2006/table">
            <a:tbl>
              <a:tblPr firstRow="1" bandRow="1">
                <a:tableStyleId>{5940675A-B579-460E-94D1-54222C63F5DA}</a:tableStyleId>
              </a:tblPr>
              <a:tblGrid>
                <a:gridCol w="3048001">
                  <a:extLst>
                    <a:ext uri="{9D8B030D-6E8A-4147-A177-3AD203B41FA5}">
                      <a16:colId xmlns:a16="http://schemas.microsoft.com/office/drawing/2014/main" val="3412704455"/>
                    </a:ext>
                  </a:extLst>
                </a:gridCol>
                <a:gridCol w="3048001">
                  <a:extLst>
                    <a:ext uri="{9D8B030D-6E8A-4147-A177-3AD203B41FA5}">
                      <a16:colId xmlns:a16="http://schemas.microsoft.com/office/drawing/2014/main" val="3174757532"/>
                    </a:ext>
                  </a:extLst>
                </a:gridCol>
              </a:tblGrid>
              <a:tr h="493371">
                <a:tc gridSpan="2">
                  <a:txBody>
                    <a:bodyPr/>
                    <a:lstStyle/>
                    <a:p>
                      <a:r>
                        <a:rPr lang="en-GB" sz="1400" b="1" dirty="0">
                          <a:latin typeface="Century Gothic" panose="020B0502020202020204" pitchFamily="34" charset="0"/>
                        </a:rPr>
                        <a:t>4. Should be police carry guns?</a:t>
                      </a:r>
                    </a:p>
                  </a:txBody>
                  <a:tcPr anchor="ctr">
                    <a:solidFill>
                      <a:schemeClr val="bg2">
                        <a:lumMod val="90000"/>
                      </a:schemeClr>
                    </a:solidFill>
                  </a:tcPr>
                </a:tc>
                <a:tc hMerge="1">
                  <a:txBody>
                    <a:bodyPr/>
                    <a:lstStyle/>
                    <a:p>
                      <a:endParaRPr lang="en-GB" dirty="0"/>
                    </a:p>
                  </a:txBody>
                  <a:tcPr/>
                </a:tc>
                <a:extLst>
                  <a:ext uri="{0D108BD9-81ED-4DB2-BD59-A6C34878D82A}">
                    <a16:rowId xmlns:a16="http://schemas.microsoft.com/office/drawing/2014/main" val="3512693867"/>
                  </a:ext>
                </a:extLst>
              </a:tr>
              <a:tr h="696524">
                <a:tc>
                  <a:txBody>
                    <a:bodyPr/>
                    <a:lstStyle/>
                    <a:p>
                      <a:r>
                        <a:rPr lang="en-GB" sz="1400" dirty="0">
                          <a:latin typeface="Century Gothic" panose="020B0502020202020204" pitchFamily="34" charset="0"/>
                        </a:rPr>
                        <a:t>a) Yes, all the time</a:t>
                      </a:r>
                    </a:p>
                  </a:txBody>
                  <a:tcPr anchor="ctr"/>
                </a:tc>
                <a:tc>
                  <a:txBody>
                    <a:bodyPr/>
                    <a:lstStyle/>
                    <a:p>
                      <a:r>
                        <a:rPr lang="en-GB" sz="1400" dirty="0">
                          <a:latin typeface="Century Gothic" panose="020B0502020202020204" pitchFamily="34" charset="0"/>
                        </a:rPr>
                        <a:t>b) No, unless there is a dangerous situation to deal with</a:t>
                      </a:r>
                    </a:p>
                  </a:txBody>
                  <a:tcPr anchor="ctr"/>
                </a:tc>
                <a:extLst>
                  <a:ext uri="{0D108BD9-81ED-4DB2-BD59-A6C34878D82A}">
                    <a16:rowId xmlns:a16="http://schemas.microsoft.com/office/drawing/2014/main" val="2573519705"/>
                  </a:ext>
                </a:extLst>
              </a:tr>
              <a:tr h="696524">
                <a:tc>
                  <a:txBody>
                    <a:bodyPr/>
                    <a:lstStyle/>
                    <a:p>
                      <a:r>
                        <a:rPr lang="en-GB" sz="1400" dirty="0">
                          <a:latin typeface="Century Gothic" panose="020B0502020202020204" pitchFamily="34" charset="0"/>
                        </a:rPr>
                        <a:t>c) Only in some areas</a:t>
                      </a:r>
                    </a:p>
                  </a:txBody>
                  <a:tcPr anchor="ctr"/>
                </a:tc>
                <a:tc>
                  <a:txBody>
                    <a:bodyPr/>
                    <a:lstStyle/>
                    <a:p>
                      <a:r>
                        <a:rPr lang="en-GB" sz="1400" dirty="0">
                          <a:latin typeface="Century Gothic" panose="020B0502020202020204" pitchFamily="34" charset="0"/>
                        </a:rPr>
                        <a:t>d) Never</a:t>
                      </a:r>
                    </a:p>
                  </a:txBody>
                  <a:tcPr anchor="ctr"/>
                </a:tc>
                <a:extLst>
                  <a:ext uri="{0D108BD9-81ED-4DB2-BD59-A6C34878D82A}">
                    <a16:rowId xmlns:a16="http://schemas.microsoft.com/office/drawing/2014/main" val="3873724635"/>
                  </a:ext>
                </a:extLst>
              </a:tr>
            </a:tbl>
          </a:graphicData>
        </a:graphic>
      </p:graphicFrame>
      <p:sp>
        <p:nvSpPr>
          <p:cNvPr id="11" name="TextBox 10">
            <a:extLst>
              <a:ext uri="{FF2B5EF4-FFF2-40B4-BE49-F238E27FC236}">
                <a16:creationId xmlns:a16="http://schemas.microsoft.com/office/drawing/2014/main" id="{0BFB6EF7-06D7-46D3-A6B0-BBB90F1CF7C5}"/>
              </a:ext>
            </a:extLst>
          </p:cNvPr>
          <p:cNvSpPr txBox="1"/>
          <p:nvPr/>
        </p:nvSpPr>
        <p:spPr>
          <a:xfrm>
            <a:off x="380999" y="449179"/>
            <a:ext cx="6096002" cy="954107"/>
          </a:xfrm>
          <a:prstGeom prst="rect">
            <a:avLst/>
          </a:prstGeom>
          <a:noFill/>
        </p:spPr>
        <p:txBody>
          <a:bodyPr wrap="square" rtlCol="0">
            <a:spAutoFit/>
          </a:bodyPr>
          <a:lstStyle/>
          <a:p>
            <a:pPr algn="ctr"/>
            <a:r>
              <a:rPr lang="en-GB" sz="2800" dirty="0">
                <a:latin typeface="Modern Love Caps" panose="04070805081001020A01" pitchFamily="82" charset="0"/>
              </a:rPr>
              <a:t>What are your attitudes to crime and punishment?</a:t>
            </a:r>
          </a:p>
        </p:txBody>
      </p:sp>
      <p:sp>
        <p:nvSpPr>
          <p:cNvPr id="12" name="TextBox 11">
            <a:extLst>
              <a:ext uri="{FF2B5EF4-FFF2-40B4-BE49-F238E27FC236}">
                <a16:creationId xmlns:a16="http://schemas.microsoft.com/office/drawing/2014/main" id="{77C94BCC-3DF6-4A05-BB02-E077C0CE8CC8}"/>
              </a:ext>
            </a:extLst>
          </p:cNvPr>
          <p:cNvSpPr txBox="1"/>
          <p:nvPr/>
        </p:nvSpPr>
        <p:spPr>
          <a:xfrm>
            <a:off x="380999" y="1307034"/>
            <a:ext cx="6096002" cy="738664"/>
          </a:xfrm>
          <a:prstGeom prst="rect">
            <a:avLst/>
          </a:prstGeom>
          <a:noFill/>
        </p:spPr>
        <p:txBody>
          <a:bodyPr wrap="square" rtlCol="0">
            <a:spAutoFit/>
          </a:bodyPr>
          <a:lstStyle/>
          <a:p>
            <a:r>
              <a:rPr lang="en-GB" sz="1400" dirty="0">
                <a:latin typeface="Century Gothic" panose="020B0502020202020204" pitchFamily="34" charset="0"/>
              </a:rPr>
              <a:t>Task 1: Read through the questions and circle which statement you agree with for each question. Think about the reasons why you believe this as we will discuss this in our first class back.</a:t>
            </a:r>
          </a:p>
        </p:txBody>
      </p:sp>
      <p:graphicFrame>
        <p:nvGraphicFramePr>
          <p:cNvPr id="14" name="Table 14">
            <a:extLst>
              <a:ext uri="{FF2B5EF4-FFF2-40B4-BE49-F238E27FC236}">
                <a16:creationId xmlns:a16="http://schemas.microsoft.com/office/drawing/2014/main" id="{DDA94086-BFF8-411C-B130-7B85DF590DEB}"/>
              </a:ext>
            </a:extLst>
          </p:cNvPr>
          <p:cNvGraphicFramePr>
            <a:graphicFrameLocks noGrp="1"/>
          </p:cNvGraphicFramePr>
          <p:nvPr>
            <p:extLst>
              <p:ext uri="{D42A27DB-BD31-4B8C-83A1-F6EECF244321}">
                <p14:modId xmlns:p14="http://schemas.microsoft.com/office/powerpoint/2010/main" val="2320548061"/>
              </p:ext>
            </p:extLst>
          </p:nvPr>
        </p:nvGraphicFramePr>
        <p:xfrm>
          <a:off x="380999" y="9479894"/>
          <a:ext cx="6096002" cy="2080260"/>
        </p:xfrm>
        <a:graphic>
          <a:graphicData uri="http://schemas.openxmlformats.org/drawingml/2006/table">
            <a:tbl>
              <a:tblPr firstRow="1" bandRow="1">
                <a:tableStyleId>{5940675A-B579-460E-94D1-54222C63F5DA}</a:tableStyleId>
              </a:tblPr>
              <a:tblGrid>
                <a:gridCol w="1993234">
                  <a:extLst>
                    <a:ext uri="{9D8B030D-6E8A-4147-A177-3AD203B41FA5}">
                      <a16:colId xmlns:a16="http://schemas.microsoft.com/office/drawing/2014/main" val="1270381790"/>
                    </a:ext>
                  </a:extLst>
                </a:gridCol>
                <a:gridCol w="4102768">
                  <a:extLst>
                    <a:ext uri="{9D8B030D-6E8A-4147-A177-3AD203B41FA5}">
                      <a16:colId xmlns:a16="http://schemas.microsoft.com/office/drawing/2014/main" val="3346695267"/>
                    </a:ext>
                  </a:extLst>
                </a:gridCol>
              </a:tblGrid>
              <a:tr h="288899">
                <a:tc gridSpan="2">
                  <a:txBody>
                    <a:bodyPr/>
                    <a:lstStyle/>
                    <a:p>
                      <a:pPr algn="ctr"/>
                      <a:r>
                        <a:rPr lang="en-GB" u="sng" dirty="0">
                          <a:latin typeface="Century Gothic" panose="020B0502020202020204" pitchFamily="34" charset="0"/>
                        </a:rPr>
                        <a:t>Key Words</a:t>
                      </a:r>
                    </a:p>
                  </a:txBody>
                  <a:tcPr anchor="ctr"/>
                </a:tc>
                <a:tc hMerge="1">
                  <a:txBody>
                    <a:bodyPr/>
                    <a:lstStyle/>
                    <a:p>
                      <a:endParaRPr lang="en-GB" dirty="0"/>
                    </a:p>
                  </a:txBody>
                  <a:tcPr/>
                </a:tc>
                <a:extLst>
                  <a:ext uri="{0D108BD9-81ED-4DB2-BD59-A6C34878D82A}">
                    <a16:rowId xmlns:a16="http://schemas.microsoft.com/office/drawing/2014/main" val="519220209"/>
                  </a:ext>
                </a:extLst>
              </a:tr>
              <a:tr h="288899">
                <a:tc gridSpan="2">
                  <a:txBody>
                    <a:bodyPr/>
                    <a:lstStyle/>
                    <a:p>
                      <a:r>
                        <a:rPr lang="en-GB" dirty="0">
                          <a:latin typeface="Century Gothic" panose="020B0502020202020204" pitchFamily="34" charset="0"/>
                        </a:rPr>
                        <a:t>Write down your own definition of each key word </a:t>
                      </a:r>
                    </a:p>
                  </a:txBody>
                  <a:tcPr anchor="ctr"/>
                </a:tc>
                <a:tc hMerge="1">
                  <a:txBody>
                    <a:bodyPr/>
                    <a:lstStyle/>
                    <a:p>
                      <a:endParaRPr lang="en-GB" dirty="0"/>
                    </a:p>
                  </a:txBody>
                  <a:tcPr/>
                </a:tc>
                <a:extLst>
                  <a:ext uri="{0D108BD9-81ED-4DB2-BD59-A6C34878D82A}">
                    <a16:rowId xmlns:a16="http://schemas.microsoft.com/office/drawing/2014/main" val="505178126"/>
                  </a:ext>
                </a:extLst>
              </a:tr>
              <a:tr h="288899">
                <a:tc>
                  <a:txBody>
                    <a:bodyPr/>
                    <a:lstStyle/>
                    <a:p>
                      <a:r>
                        <a:rPr lang="en-GB" dirty="0">
                          <a:latin typeface="Century Gothic" panose="020B0502020202020204" pitchFamily="34" charset="0"/>
                        </a:rPr>
                        <a:t>Retribution</a:t>
                      </a:r>
                    </a:p>
                  </a:txBody>
                  <a:tcPr anchor="ctr"/>
                </a:tc>
                <a:tc>
                  <a:txBody>
                    <a:bodyPr/>
                    <a:lstStyle/>
                    <a:p>
                      <a:endParaRPr lang="en-GB">
                        <a:latin typeface="Century Gothic" panose="020B0502020202020204" pitchFamily="34" charset="0"/>
                      </a:endParaRPr>
                    </a:p>
                  </a:txBody>
                  <a:tcPr anchor="ctr"/>
                </a:tc>
                <a:extLst>
                  <a:ext uri="{0D108BD9-81ED-4DB2-BD59-A6C34878D82A}">
                    <a16:rowId xmlns:a16="http://schemas.microsoft.com/office/drawing/2014/main" val="2956466591"/>
                  </a:ext>
                </a:extLst>
              </a:tr>
              <a:tr h="288899">
                <a:tc>
                  <a:txBody>
                    <a:bodyPr/>
                    <a:lstStyle/>
                    <a:p>
                      <a:r>
                        <a:rPr lang="en-GB" dirty="0">
                          <a:latin typeface="Century Gothic" panose="020B0502020202020204" pitchFamily="34" charset="0"/>
                        </a:rPr>
                        <a:t>Deterrence</a:t>
                      </a:r>
                    </a:p>
                  </a:txBody>
                  <a:tcPr anchor="ctr"/>
                </a:tc>
                <a:tc>
                  <a:txBody>
                    <a:bodyPr/>
                    <a:lstStyle/>
                    <a:p>
                      <a:endParaRPr lang="en-GB">
                        <a:latin typeface="Century Gothic" panose="020B0502020202020204" pitchFamily="34" charset="0"/>
                      </a:endParaRPr>
                    </a:p>
                  </a:txBody>
                  <a:tcPr anchor="ctr"/>
                </a:tc>
                <a:extLst>
                  <a:ext uri="{0D108BD9-81ED-4DB2-BD59-A6C34878D82A}">
                    <a16:rowId xmlns:a16="http://schemas.microsoft.com/office/drawing/2014/main" val="232625875"/>
                  </a:ext>
                </a:extLst>
              </a:tr>
              <a:tr h="288899">
                <a:tc>
                  <a:txBody>
                    <a:bodyPr/>
                    <a:lstStyle/>
                    <a:p>
                      <a:r>
                        <a:rPr lang="en-GB" dirty="0">
                          <a:latin typeface="Century Gothic" panose="020B0502020202020204" pitchFamily="34" charset="0"/>
                        </a:rPr>
                        <a:t>Reform</a:t>
                      </a:r>
                    </a:p>
                  </a:txBody>
                  <a:tcPr anchor="ctr"/>
                </a:tc>
                <a:tc>
                  <a:txBody>
                    <a:bodyPr/>
                    <a:lstStyle/>
                    <a:p>
                      <a:endParaRPr lang="en-GB">
                        <a:latin typeface="Century Gothic" panose="020B0502020202020204" pitchFamily="34" charset="0"/>
                      </a:endParaRPr>
                    </a:p>
                  </a:txBody>
                  <a:tcPr anchor="ctr"/>
                </a:tc>
                <a:extLst>
                  <a:ext uri="{0D108BD9-81ED-4DB2-BD59-A6C34878D82A}">
                    <a16:rowId xmlns:a16="http://schemas.microsoft.com/office/drawing/2014/main" val="1045967737"/>
                  </a:ext>
                </a:extLst>
              </a:tr>
              <a:tr h="288899">
                <a:tc>
                  <a:txBody>
                    <a:bodyPr/>
                    <a:lstStyle/>
                    <a:p>
                      <a:r>
                        <a:rPr lang="en-GB" dirty="0">
                          <a:latin typeface="Century Gothic" panose="020B0502020202020204" pitchFamily="34" charset="0"/>
                        </a:rPr>
                        <a:t>Removal</a:t>
                      </a:r>
                    </a:p>
                  </a:txBody>
                  <a:tcPr anchor="ctr"/>
                </a:tc>
                <a:tc>
                  <a:txBody>
                    <a:bodyPr/>
                    <a:lstStyle/>
                    <a:p>
                      <a:endParaRPr lang="en-GB">
                        <a:latin typeface="Century Gothic" panose="020B0502020202020204" pitchFamily="34" charset="0"/>
                      </a:endParaRPr>
                    </a:p>
                  </a:txBody>
                  <a:tcPr anchor="ctr"/>
                </a:tc>
                <a:extLst>
                  <a:ext uri="{0D108BD9-81ED-4DB2-BD59-A6C34878D82A}">
                    <a16:rowId xmlns:a16="http://schemas.microsoft.com/office/drawing/2014/main" val="2422713790"/>
                  </a:ext>
                </a:extLst>
              </a:tr>
              <a:tr h="288899">
                <a:tc>
                  <a:txBody>
                    <a:bodyPr/>
                    <a:lstStyle/>
                    <a:p>
                      <a:r>
                        <a:rPr lang="en-GB" dirty="0">
                          <a:latin typeface="Century Gothic" panose="020B0502020202020204" pitchFamily="34" charset="0"/>
                        </a:rPr>
                        <a:t>Capital Punishment</a:t>
                      </a:r>
                    </a:p>
                  </a:txBody>
                  <a:tcPr anchor="ctr"/>
                </a:tc>
                <a:tc>
                  <a:txBody>
                    <a:bodyPr/>
                    <a:lstStyle/>
                    <a:p>
                      <a:endParaRPr lang="en-GB" dirty="0">
                        <a:latin typeface="Century Gothic" panose="020B0502020202020204" pitchFamily="34" charset="0"/>
                      </a:endParaRPr>
                    </a:p>
                  </a:txBody>
                  <a:tcPr anchor="ctr"/>
                </a:tc>
                <a:extLst>
                  <a:ext uri="{0D108BD9-81ED-4DB2-BD59-A6C34878D82A}">
                    <a16:rowId xmlns:a16="http://schemas.microsoft.com/office/drawing/2014/main" val="2783846884"/>
                  </a:ext>
                </a:extLst>
              </a:tr>
            </a:tbl>
          </a:graphicData>
        </a:graphic>
      </p:graphicFrame>
      <p:sp>
        <p:nvSpPr>
          <p:cNvPr id="16" name="Slide Number Placeholder 15">
            <a:extLst>
              <a:ext uri="{FF2B5EF4-FFF2-40B4-BE49-F238E27FC236}">
                <a16:creationId xmlns:a16="http://schemas.microsoft.com/office/drawing/2014/main" id="{F3263D91-FE30-4B99-9DD6-4FFC966AACC6}"/>
              </a:ext>
            </a:extLst>
          </p:cNvPr>
          <p:cNvSpPr>
            <a:spLocks noGrp="1"/>
          </p:cNvSpPr>
          <p:nvPr>
            <p:ph type="sldNum" sz="quarter" idx="12"/>
          </p:nvPr>
        </p:nvSpPr>
        <p:spPr/>
        <p:txBody>
          <a:bodyPr/>
          <a:lstStyle/>
          <a:p>
            <a:fld id="{0231B44A-F6C9-4263-A266-5899A14FEC06}" type="slidenum">
              <a:rPr lang="en-GB" smtClean="0"/>
              <a:t>2</a:t>
            </a:fld>
            <a:endParaRPr lang="en-GB"/>
          </a:p>
        </p:txBody>
      </p:sp>
    </p:spTree>
    <p:extLst>
      <p:ext uri="{BB962C8B-B14F-4D97-AF65-F5344CB8AC3E}">
        <p14:creationId xmlns:p14="http://schemas.microsoft.com/office/powerpoint/2010/main" val="2525994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EDF7383B-1FF8-4A93-A03A-45559ECB7BDB}"/>
              </a:ext>
            </a:extLst>
          </p:cNvPr>
          <p:cNvGraphicFramePr>
            <a:graphicFrameLocks noGrp="1"/>
          </p:cNvGraphicFramePr>
          <p:nvPr>
            <p:extLst>
              <p:ext uri="{D42A27DB-BD31-4B8C-83A1-F6EECF244321}">
                <p14:modId xmlns:p14="http://schemas.microsoft.com/office/powerpoint/2010/main" val="1376284273"/>
              </p:ext>
            </p:extLst>
          </p:nvPr>
        </p:nvGraphicFramePr>
        <p:xfrm>
          <a:off x="380999" y="1857859"/>
          <a:ext cx="6096002" cy="1886419"/>
        </p:xfrm>
        <a:graphic>
          <a:graphicData uri="http://schemas.openxmlformats.org/drawingml/2006/table">
            <a:tbl>
              <a:tblPr firstRow="1" bandRow="1">
                <a:tableStyleId>{5940675A-B579-460E-94D1-54222C63F5DA}</a:tableStyleId>
              </a:tblPr>
              <a:tblGrid>
                <a:gridCol w="3048001">
                  <a:extLst>
                    <a:ext uri="{9D8B030D-6E8A-4147-A177-3AD203B41FA5}">
                      <a16:colId xmlns:a16="http://schemas.microsoft.com/office/drawing/2014/main" val="3412704455"/>
                    </a:ext>
                  </a:extLst>
                </a:gridCol>
                <a:gridCol w="3048001">
                  <a:extLst>
                    <a:ext uri="{9D8B030D-6E8A-4147-A177-3AD203B41FA5}">
                      <a16:colId xmlns:a16="http://schemas.microsoft.com/office/drawing/2014/main" val="3174757532"/>
                    </a:ext>
                  </a:extLst>
                </a:gridCol>
              </a:tblGrid>
              <a:tr h="493371">
                <a:tc gridSpan="2">
                  <a:txBody>
                    <a:bodyPr/>
                    <a:lstStyle/>
                    <a:p>
                      <a:r>
                        <a:rPr lang="en-GB" sz="1400" b="1" dirty="0">
                          <a:latin typeface="Century Gothic" panose="020B0502020202020204" pitchFamily="34" charset="0"/>
                        </a:rPr>
                        <a:t>1. In the last ten years crime has:</a:t>
                      </a:r>
                    </a:p>
                  </a:txBody>
                  <a:tcPr anchor="ctr">
                    <a:solidFill>
                      <a:schemeClr val="bg2">
                        <a:lumMod val="90000"/>
                      </a:schemeClr>
                    </a:solidFill>
                  </a:tcPr>
                </a:tc>
                <a:tc hMerge="1">
                  <a:txBody>
                    <a:bodyPr/>
                    <a:lstStyle/>
                    <a:p>
                      <a:endParaRPr lang="en-GB" dirty="0"/>
                    </a:p>
                  </a:txBody>
                  <a:tcPr/>
                </a:tc>
                <a:extLst>
                  <a:ext uri="{0D108BD9-81ED-4DB2-BD59-A6C34878D82A}">
                    <a16:rowId xmlns:a16="http://schemas.microsoft.com/office/drawing/2014/main" val="3512693867"/>
                  </a:ext>
                </a:extLst>
              </a:tr>
              <a:tr h="696524">
                <a:tc>
                  <a:txBody>
                    <a:bodyPr/>
                    <a:lstStyle/>
                    <a:p>
                      <a:r>
                        <a:rPr lang="en-GB" sz="1400" dirty="0">
                          <a:latin typeface="Century Gothic" panose="020B0502020202020204" pitchFamily="34" charset="0"/>
                        </a:rPr>
                        <a:t>a) Risen dramatically </a:t>
                      </a:r>
                    </a:p>
                  </a:txBody>
                  <a:tcPr anchor="ctr"/>
                </a:tc>
                <a:tc>
                  <a:txBody>
                    <a:bodyPr/>
                    <a:lstStyle/>
                    <a:p>
                      <a:r>
                        <a:rPr lang="en-GB" sz="1400" dirty="0">
                          <a:latin typeface="Century Gothic" panose="020B0502020202020204" pitchFamily="34" charset="0"/>
                        </a:rPr>
                        <a:t>b) Stayed roughly the same</a:t>
                      </a:r>
                    </a:p>
                  </a:txBody>
                  <a:tcPr anchor="ctr"/>
                </a:tc>
                <a:extLst>
                  <a:ext uri="{0D108BD9-81ED-4DB2-BD59-A6C34878D82A}">
                    <a16:rowId xmlns:a16="http://schemas.microsoft.com/office/drawing/2014/main" val="2573519705"/>
                  </a:ext>
                </a:extLst>
              </a:tr>
              <a:tr h="696524">
                <a:tc>
                  <a:txBody>
                    <a:bodyPr/>
                    <a:lstStyle/>
                    <a:p>
                      <a:r>
                        <a:rPr lang="en-GB" sz="1400" dirty="0">
                          <a:latin typeface="Century Gothic" panose="020B0502020202020204" pitchFamily="34" charset="0"/>
                        </a:rPr>
                        <a:t>c) Fallen</a:t>
                      </a:r>
                    </a:p>
                  </a:txBody>
                  <a:tcPr anchor="ctr"/>
                </a:tc>
                <a:tc>
                  <a:txBody>
                    <a:bodyPr/>
                    <a:lstStyle/>
                    <a:p>
                      <a:endParaRPr lang="en-GB" sz="1400" dirty="0">
                        <a:latin typeface="Century Gothic" panose="020B0502020202020204" pitchFamily="34" charset="0"/>
                      </a:endParaRPr>
                    </a:p>
                  </a:txBody>
                  <a:tcPr anchor="ctr">
                    <a:solidFill>
                      <a:schemeClr val="tx1"/>
                    </a:solidFill>
                  </a:tcPr>
                </a:tc>
                <a:extLst>
                  <a:ext uri="{0D108BD9-81ED-4DB2-BD59-A6C34878D82A}">
                    <a16:rowId xmlns:a16="http://schemas.microsoft.com/office/drawing/2014/main" val="3873724635"/>
                  </a:ext>
                </a:extLst>
              </a:tr>
            </a:tbl>
          </a:graphicData>
        </a:graphic>
      </p:graphicFrame>
      <p:graphicFrame>
        <p:nvGraphicFramePr>
          <p:cNvPr id="7" name="Table 5">
            <a:extLst>
              <a:ext uri="{FF2B5EF4-FFF2-40B4-BE49-F238E27FC236}">
                <a16:creationId xmlns:a16="http://schemas.microsoft.com/office/drawing/2014/main" id="{CBD6BF16-2BFE-4155-8EF5-4822181E291A}"/>
              </a:ext>
            </a:extLst>
          </p:cNvPr>
          <p:cNvGraphicFramePr>
            <a:graphicFrameLocks noGrp="1"/>
          </p:cNvGraphicFramePr>
          <p:nvPr>
            <p:extLst>
              <p:ext uri="{D42A27DB-BD31-4B8C-83A1-F6EECF244321}">
                <p14:modId xmlns:p14="http://schemas.microsoft.com/office/powerpoint/2010/main" val="2501739528"/>
              </p:ext>
            </p:extLst>
          </p:nvPr>
        </p:nvGraphicFramePr>
        <p:xfrm>
          <a:off x="380999" y="3839060"/>
          <a:ext cx="6096002" cy="1886419"/>
        </p:xfrm>
        <a:graphic>
          <a:graphicData uri="http://schemas.openxmlformats.org/drawingml/2006/table">
            <a:tbl>
              <a:tblPr firstRow="1" bandRow="1">
                <a:tableStyleId>{5940675A-B579-460E-94D1-54222C63F5DA}</a:tableStyleId>
              </a:tblPr>
              <a:tblGrid>
                <a:gridCol w="3048001">
                  <a:extLst>
                    <a:ext uri="{9D8B030D-6E8A-4147-A177-3AD203B41FA5}">
                      <a16:colId xmlns:a16="http://schemas.microsoft.com/office/drawing/2014/main" val="3412704455"/>
                    </a:ext>
                  </a:extLst>
                </a:gridCol>
                <a:gridCol w="3048001">
                  <a:extLst>
                    <a:ext uri="{9D8B030D-6E8A-4147-A177-3AD203B41FA5}">
                      <a16:colId xmlns:a16="http://schemas.microsoft.com/office/drawing/2014/main" val="3174757532"/>
                    </a:ext>
                  </a:extLst>
                </a:gridCol>
              </a:tblGrid>
              <a:tr h="493371">
                <a:tc gridSpan="2">
                  <a:txBody>
                    <a:bodyPr/>
                    <a:lstStyle/>
                    <a:p>
                      <a:r>
                        <a:rPr lang="en-GB" sz="1400" b="1" dirty="0">
                          <a:latin typeface="Century Gothic" panose="020B0502020202020204" pitchFamily="34" charset="0"/>
                        </a:rPr>
                        <a:t>2. Who is more likely to be the victim of a mugging?</a:t>
                      </a:r>
                    </a:p>
                  </a:txBody>
                  <a:tcPr anchor="ctr">
                    <a:solidFill>
                      <a:schemeClr val="bg2">
                        <a:lumMod val="90000"/>
                      </a:schemeClr>
                    </a:solidFill>
                  </a:tcPr>
                </a:tc>
                <a:tc hMerge="1">
                  <a:txBody>
                    <a:bodyPr/>
                    <a:lstStyle/>
                    <a:p>
                      <a:endParaRPr lang="en-GB" dirty="0"/>
                    </a:p>
                  </a:txBody>
                  <a:tcPr/>
                </a:tc>
                <a:extLst>
                  <a:ext uri="{0D108BD9-81ED-4DB2-BD59-A6C34878D82A}">
                    <a16:rowId xmlns:a16="http://schemas.microsoft.com/office/drawing/2014/main" val="3512693867"/>
                  </a:ext>
                </a:extLst>
              </a:tr>
              <a:tr h="696524">
                <a:tc>
                  <a:txBody>
                    <a:bodyPr/>
                    <a:lstStyle/>
                    <a:p>
                      <a:r>
                        <a:rPr lang="en-GB" sz="1400" dirty="0">
                          <a:latin typeface="Century Gothic" panose="020B0502020202020204" pitchFamily="34" charset="0"/>
                        </a:rPr>
                        <a:t>a) A female pensioner</a:t>
                      </a:r>
                    </a:p>
                  </a:txBody>
                  <a:tcPr anchor="ctr"/>
                </a:tc>
                <a:tc>
                  <a:txBody>
                    <a:bodyPr/>
                    <a:lstStyle/>
                    <a:p>
                      <a:r>
                        <a:rPr lang="en-GB" sz="1400" dirty="0">
                          <a:latin typeface="Century Gothic" panose="020B0502020202020204" pitchFamily="34" charset="0"/>
                        </a:rPr>
                        <a:t>b) A male pensioner </a:t>
                      </a:r>
                    </a:p>
                  </a:txBody>
                  <a:tcPr anchor="ctr"/>
                </a:tc>
                <a:extLst>
                  <a:ext uri="{0D108BD9-81ED-4DB2-BD59-A6C34878D82A}">
                    <a16:rowId xmlns:a16="http://schemas.microsoft.com/office/drawing/2014/main" val="2573519705"/>
                  </a:ext>
                </a:extLst>
              </a:tr>
              <a:tr h="696524">
                <a:tc>
                  <a:txBody>
                    <a:bodyPr/>
                    <a:lstStyle/>
                    <a:p>
                      <a:r>
                        <a:rPr lang="en-GB" sz="1400" dirty="0">
                          <a:latin typeface="Century Gothic" panose="020B0502020202020204" pitchFamily="34" charset="0"/>
                        </a:rPr>
                        <a:t>c) A female under 29</a:t>
                      </a:r>
                    </a:p>
                  </a:txBody>
                  <a:tcPr anchor="ctr"/>
                </a:tc>
                <a:tc>
                  <a:txBody>
                    <a:bodyPr/>
                    <a:lstStyle/>
                    <a:p>
                      <a:r>
                        <a:rPr lang="en-GB" sz="1400" dirty="0">
                          <a:latin typeface="Century Gothic" panose="020B0502020202020204" pitchFamily="34" charset="0"/>
                        </a:rPr>
                        <a:t>d) A male under 29</a:t>
                      </a:r>
                    </a:p>
                  </a:txBody>
                  <a:tcPr anchor="ctr"/>
                </a:tc>
                <a:extLst>
                  <a:ext uri="{0D108BD9-81ED-4DB2-BD59-A6C34878D82A}">
                    <a16:rowId xmlns:a16="http://schemas.microsoft.com/office/drawing/2014/main" val="3873724635"/>
                  </a:ext>
                </a:extLst>
              </a:tr>
            </a:tbl>
          </a:graphicData>
        </a:graphic>
      </p:graphicFrame>
      <p:sp>
        <p:nvSpPr>
          <p:cNvPr id="11" name="TextBox 10">
            <a:extLst>
              <a:ext uri="{FF2B5EF4-FFF2-40B4-BE49-F238E27FC236}">
                <a16:creationId xmlns:a16="http://schemas.microsoft.com/office/drawing/2014/main" id="{0BFB6EF7-06D7-46D3-A6B0-BBB90F1CF7C5}"/>
              </a:ext>
            </a:extLst>
          </p:cNvPr>
          <p:cNvSpPr txBox="1"/>
          <p:nvPr/>
        </p:nvSpPr>
        <p:spPr>
          <a:xfrm>
            <a:off x="380999" y="449179"/>
            <a:ext cx="6096002" cy="954107"/>
          </a:xfrm>
          <a:prstGeom prst="rect">
            <a:avLst/>
          </a:prstGeom>
          <a:noFill/>
        </p:spPr>
        <p:txBody>
          <a:bodyPr wrap="square" rtlCol="0">
            <a:spAutoFit/>
          </a:bodyPr>
          <a:lstStyle/>
          <a:p>
            <a:pPr algn="ctr"/>
            <a:r>
              <a:rPr lang="en-GB" sz="2800" dirty="0">
                <a:latin typeface="Modern Love Caps" panose="04070805081001020A01" pitchFamily="82" charset="0"/>
              </a:rPr>
              <a:t>What do you already know about crime and punishment?</a:t>
            </a:r>
          </a:p>
        </p:txBody>
      </p:sp>
      <p:sp>
        <p:nvSpPr>
          <p:cNvPr id="12" name="TextBox 11">
            <a:extLst>
              <a:ext uri="{FF2B5EF4-FFF2-40B4-BE49-F238E27FC236}">
                <a16:creationId xmlns:a16="http://schemas.microsoft.com/office/drawing/2014/main" id="{77C94BCC-3DF6-4A05-BB02-E077C0CE8CC8}"/>
              </a:ext>
            </a:extLst>
          </p:cNvPr>
          <p:cNvSpPr txBox="1"/>
          <p:nvPr/>
        </p:nvSpPr>
        <p:spPr>
          <a:xfrm>
            <a:off x="380999" y="1307034"/>
            <a:ext cx="6096002" cy="523220"/>
          </a:xfrm>
          <a:prstGeom prst="rect">
            <a:avLst/>
          </a:prstGeom>
          <a:noFill/>
        </p:spPr>
        <p:txBody>
          <a:bodyPr wrap="square" rtlCol="0">
            <a:spAutoFit/>
          </a:bodyPr>
          <a:lstStyle/>
          <a:p>
            <a:r>
              <a:rPr lang="en-GB" sz="1400" dirty="0">
                <a:latin typeface="Century Gothic" panose="020B0502020202020204" pitchFamily="34" charset="0"/>
              </a:rPr>
              <a:t>Task 2: Read through the questions and circle which statement you think is correct.</a:t>
            </a:r>
          </a:p>
        </p:txBody>
      </p:sp>
      <p:graphicFrame>
        <p:nvGraphicFramePr>
          <p:cNvPr id="9" name="Table 5">
            <a:extLst>
              <a:ext uri="{FF2B5EF4-FFF2-40B4-BE49-F238E27FC236}">
                <a16:creationId xmlns:a16="http://schemas.microsoft.com/office/drawing/2014/main" id="{93E80972-BE03-439F-A486-5CFDAAFC90A3}"/>
              </a:ext>
            </a:extLst>
          </p:cNvPr>
          <p:cNvGraphicFramePr>
            <a:graphicFrameLocks noGrp="1"/>
          </p:cNvGraphicFramePr>
          <p:nvPr>
            <p:extLst>
              <p:ext uri="{D42A27DB-BD31-4B8C-83A1-F6EECF244321}">
                <p14:modId xmlns:p14="http://schemas.microsoft.com/office/powerpoint/2010/main" val="3207434351"/>
              </p:ext>
            </p:extLst>
          </p:nvPr>
        </p:nvGraphicFramePr>
        <p:xfrm>
          <a:off x="380999" y="5820261"/>
          <a:ext cx="6096002" cy="1886419"/>
        </p:xfrm>
        <a:graphic>
          <a:graphicData uri="http://schemas.openxmlformats.org/drawingml/2006/table">
            <a:tbl>
              <a:tblPr firstRow="1" bandRow="1">
                <a:tableStyleId>{5940675A-B579-460E-94D1-54222C63F5DA}</a:tableStyleId>
              </a:tblPr>
              <a:tblGrid>
                <a:gridCol w="3048001">
                  <a:extLst>
                    <a:ext uri="{9D8B030D-6E8A-4147-A177-3AD203B41FA5}">
                      <a16:colId xmlns:a16="http://schemas.microsoft.com/office/drawing/2014/main" val="3412704455"/>
                    </a:ext>
                  </a:extLst>
                </a:gridCol>
                <a:gridCol w="3048001">
                  <a:extLst>
                    <a:ext uri="{9D8B030D-6E8A-4147-A177-3AD203B41FA5}">
                      <a16:colId xmlns:a16="http://schemas.microsoft.com/office/drawing/2014/main" val="3174757532"/>
                    </a:ext>
                  </a:extLst>
                </a:gridCol>
              </a:tblGrid>
              <a:tr h="493371">
                <a:tc gridSpan="2">
                  <a:txBody>
                    <a:bodyPr/>
                    <a:lstStyle/>
                    <a:p>
                      <a:r>
                        <a:rPr lang="en-GB" sz="1400" b="1" dirty="0">
                          <a:latin typeface="Century Gothic" panose="020B0502020202020204" pitchFamily="34" charset="0"/>
                        </a:rPr>
                        <a:t>3. Yearly numbers of murders and killings are:</a:t>
                      </a:r>
                    </a:p>
                  </a:txBody>
                  <a:tcPr anchor="ctr">
                    <a:solidFill>
                      <a:schemeClr val="bg2">
                        <a:lumMod val="90000"/>
                      </a:schemeClr>
                    </a:solidFill>
                  </a:tcPr>
                </a:tc>
                <a:tc hMerge="1">
                  <a:txBody>
                    <a:bodyPr/>
                    <a:lstStyle/>
                    <a:p>
                      <a:endParaRPr lang="en-GB" dirty="0"/>
                    </a:p>
                  </a:txBody>
                  <a:tcPr/>
                </a:tc>
                <a:extLst>
                  <a:ext uri="{0D108BD9-81ED-4DB2-BD59-A6C34878D82A}">
                    <a16:rowId xmlns:a16="http://schemas.microsoft.com/office/drawing/2014/main" val="3512693867"/>
                  </a:ext>
                </a:extLst>
              </a:tr>
              <a:tr h="696524">
                <a:tc>
                  <a:txBody>
                    <a:bodyPr/>
                    <a:lstStyle/>
                    <a:p>
                      <a:r>
                        <a:rPr lang="en-GB" sz="1400" dirty="0">
                          <a:latin typeface="Century Gothic" panose="020B0502020202020204" pitchFamily="34" charset="0"/>
                        </a:rPr>
                        <a:t>a) Slightly higher than they were ten years ago</a:t>
                      </a:r>
                    </a:p>
                  </a:txBody>
                  <a:tcPr anchor="ctr"/>
                </a:tc>
                <a:tc>
                  <a:txBody>
                    <a:bodyPr/>
                    <a:lstStyle/>
                    <a:p>
                      <a:r>
                        <a:rPr lang="en-GB" sz="1400" dirty="0">
                          <a:latin typeface="Century Gothic" panose="020B0502020202020204" pitchFamily="34" charset="0"/>
                        </a:rPr>
                        <a:t>b) Considerably higher than they were ten years ago</a:t>
                      </a:r>
                    </a:p>
                  </a:txBody>
                  <a:tcPr anchor="ctr"/>
                </a:tc>
                <a:extLst>
                  <a:ext uri="{0D108BD9-81ED-4DB2-BD59-A6C34878D82A}">
                    <a16:rowId xmlns:a16="http://schemas.microsoft.com/office/drawing/2014/main" val="2573519705"/>
                  </a:ext>
                </a:extLst>
              </a:tr>
              <a:tr h="696524">
                <a:tc>
                  <a:txBody>
                    <a:bodyPr/>
                    <a:lstStyle/>
                    <a:p>
                      <a:r>
                        <a:rPr lang="en-GB" sz="1400" dirty="0">
                          <a:latin typeface="Century Gothic" panose="020B0502020202020204" pitchFamily="34" charset="0"/>
                        </a:rPr>
                        <a:t>c) Slightly lower than they were ten years ago</a:t>
                      </a:r>
                    </a:p>
                  </a:txBody>
                  <a:tcPr anchor="ctr"/>
                </a:tc>
                <a:tc>
                  <a:txBody>
                    <a:bodyPr/>
                    <a:lstStyle/>
                    <a:p>
                      <a:r>
                        <a:rPr lang="en-GB" sz="1400" dirty="0">
                          <a:latin typeface="Century Gothic" panose="020B0502020202020204" pitchFamily="34" charset="0"/>
                        </a:rPr>
                        <a:t>d) Considerably lower than they were ten years ago</a:t>
                      </a:r>
                    </a:p>
                  </a:txBody>
                  <a:tcPr anchor="ctr"/>
                </a:tc>
                <a:extLst>
                  <a:ext uri="{0D108BD9-81ED-4DB2-BD59-A6C34878D82A}">
                    <a16:rowId xmlns:a16="http://schemas.microsoft.com/office/drawing/2014/main" val="3873724635"/>
                  </a:ext>
                </a:extLst>
              </a:tr>
            </a:tbl>
          </a:graphicData>
        </a:graphic>
      </p:graphicFrame>
      <p:graphicFrame>
        <p:nvGraphicFramePr>
          <p:cNvPr id="14" name="Table 5">
            <a:extLst>
              <a:ext uri="{FF2B5EF4-FFF2-40B4-BE49-F238E27FC236}">
                <a16:creationId xmlns:a16="http://schemas.microsoft.com/office/drawing/2014/main" id="{1C5D8807-D069-47C2-A48F-CDA6FB48F491}"/>
              </a:ext>
            </a:extLst>
          </p:cNvPr>
          <p:cNvGraphicFramePr>
            <a:graphicFrameLocks noGrp="1"/>
          </p:cNvGraphicFramePr>
          <p:nvPr>
            <p:extLst>
              <p:ext uri="{D42A27DB-BD31-4B8C-83A1-F6EECF244321}">
                <p14:modId xmlns:p14="http://schemas.microsoft.com/office/powerpoint/2010/main" val="2397211551"/>
              </p:ext>
            </p:extLst>
          </p:nvPr>
        </p:nvGraphicFramePr>
        <p:xfrm>
          <a:off x="380999" y="7801462"/>
          <a:ext cx="6096002" cy="1911208"/>
        </p:xfrm>
        <a:graphic>
          <a:graphicData uri="http://schemas.openxmlformats.org/drawingml/2006/table">
            <a:tbl>
              <a:tblPr firstRow="1" bandRow="1">
                <a:tableStyleId>{5940675A-B579-460E-94D1-54222C63F5DA}</a:tableStyleId>
              </a:tblPr>
              <a:tblGrid>
                <a:gridCol w="3048001">
                  <a:extLst>
                    <a:ext uri="{9D8B030D-6E8A-4147-A177-3AD203B41FA5}">
                      <a16:colId xmlns:a16="http://schemas.microsoft.com/office/drawing/2014/main" val="3412704455"/>
                    </a:ext>
                  </a:extLst>
                </a:gridCol>
                <a:gridCol w="3048001">
                  <a:extLst>
                    <a:ext uri="{9D8B030D-6E8A-4147-A177-3AD203B41FA5}">
                      <a16:colId xmlns:a16="http://schemas.microsoft.com/office/drawing/2014/main" val="3174757532"/>
                    </a:ext>
                  </a:extLst>
                </a:gridCol>
              </a:tblGrid>
              <a:tr h="493371">
                <a:tc gridSpan="2">
                  <a:txBody>
                    <a:bodyPr/>
                    <a:lstStyle/>
                    <a:p>
                      <a:r>
                        <a:rPr lang="en-GB" sz="1400" b="1" dirty="0">
                          <a:latin typeface="Century Gothic" panose="020B0502020202020204" pitchFamily="34" charset="0"/>
                        </a:rPr>
                        <a:t>4. In the last ten years, car crime (theft of cars and possessions from cars) has:</a:t>
                      </a:r>
                    </a:p>
                  </a:txBody>
                  <a:tcPr anchor="ctr">
                    <a:solidFill>
                      <a:schemeClr val="bg2">
                        <a:lumMod val="90000"/>
                      </a:schemeClr>
                    </a:solidFill>
                  </a:tcPr>
                </a:tc>
                <a:tc hMerge="1">
                  <a:txBody>
                    <a:bodyPr/>
                    <a:lstStyle/>
                    <a:p>
                      <a:endParaRPr lang="en-GB" dirty="0"/>
                    </a:p>
                  </a:txBody>
                  <a:tcPr/>
                </a:tc>
                <a:extLst>
                  <a:ext uri="{0D108BD9-81ED-4DB2-BD59-A6C34878D82A}">
                    <a16:rowId xmlns:a16="http://schemas.microsoft.com/office/drawing/2014/main" val="3512693867"/>
                  </a:ext>
                </a:extLst>
              </a:tr>
              <a:tr h="696524">
                <a:tc>
                  <a:txBody>
                    <a:bodyPr/>
                    <a:lstStyle/>
                    <a:p>
                      <a:r>
                        <a:rPr lang="en-GB" sz="1400" dirty="0">
                          <a:latin typeface="Century Gothic" panose="020B0502020202020204" pitchFamily="34" charset="0"/>
                        </a:rPr>
                        <a:t>a) Increased dramatically</a:t>
                      </a:r>
                    </a:p>
                  </a:txBody>
                  <a:tcPr anchor="ctr"/>
                </a:tc>
                <a:tc>
                  <a:txBody>
                    <a:bodyPr/>
                    <a:lstStyle/>
                    <a:p>
                      <a:r>
                        <a:rPr lang="en-GB" sz="1400" dirty="0">
                          <a:latin typeface="Century Gothic" panose="020B0502020202020204" pitchFamily="34" charset="0"/>
                        </a:rPr>
                        <a:t>b) Increased a little</a:t>
                      </a:r>
                    </a:p>
                  </a:txBody>
                  <a:tcPr anchor="ctr"/>
                </a:tc>
                <a:extLst>
                  <a:ext uri="{0D108BD9-81ED-4DB2-BD59-A6C34878D82A}">
                    <a16:rowId xmlns:a16="http://schemas.microsoft.com/office/drawing/2014/main" val="2573519705"/>
                  </a:ext>
                </a:extLst>
              </a:tr>
              <a:tr h="696524">
                <a:tc>
                  <a:txBody>
                    <a:bodyPr/>
                    <a:lstStyle/>
                    <a:p>
                      <a:r>
                        <a:rPr lang="en-GB" sz="1400" dirty="0">
                          <a:latin typeface="Century Gothic" panose="020B0502020202020204" pitchFamily="34" charset="0"/>
                        </a:rPr>
                        <a:t>c) Decreased</a:t>
                      </a:r>
                    </a:p>
                  </a:txBody>
                  <a:tcPr anchor="ctr"/>
                </a:tc>
                <a:tc>
                  <a:txBody>
                    <a:bodyPr/>
                    <a:lstStyle/>
                    <a:p>
                      <a:r>
                        <a:rPr lang="en-GB" sz="1400" dirty="0">
                          <a:latin typeface="Century Gothic" panose="020B0502020202020204" pitchFamily="34" charset="0"/>
                        </a:rPr>
                        <a:t>d) Decreased dramatically </a:t>
                      </a:r>
                    </a:p>
                  </a:txBody>
                  <a:tcPr anchor="ctr"/>
                </a:tc>
                <a:extLst>
                  <a:ext uri="{0D108BD9-81ED-4DB2-BD59-A6C34878D82A}">
                    <a16:rowId xmlns:a16="http://schemas.microsoft.com/office/drawing/2014/main" val="3873724635"/>
                  </a:ext>
                </a:extLst>
              </a:tr>
            </a:tbl>
          </a:graphicData>
        </a:graphic>
      </p:graphicFrame>
      <p:graphicFrame>
        <p:nvGraphicFramePr>
          <p:cNvPr id="15" name="Table 5">
            <a:extLst>
              <a:ext uri="{FF2B5EF4-FFF2-40B4-BE49-F238E27FC236}">
                <a16:creationId xmlns:a16="http://schemas.microsoft.com/office/drawing/2014/main" id="{4BD4A816-8C8F-4ECD-AE48-1AC8DBD08683}"/>
              </a:ext>
            </a:extLst>
          </p:cNvPr>
          <p:cNvGraphicFramePr>
            <a:graphicFrameLocks noGrp="1"/>
          </p:cNvGraphicFramePr>
          <p:nvPr>
            <p:extLst>
              <p:ext uri="{D42A27DB-BD31-4B8C-83A1-F6EECF244321}">
                <p14:modId xmlns:p14="http://schemas.microsoft.com/office/powerpoint/2010/main" val="3476791817"/>
              </p:ext>
            </p:extLst>
          </p:nvPr>
        </p:nvGraphicFramePr>
        <p:xfrm>
          <a:off x="380999" y="9805254"/>
          <a:ext cx="6096002" cy="1189895"/>
        </p:xfrm>
        <a:graphic>
          <a:graphicData uri="http://schemas.openxmlformats.org/drawingml/2006/table">
            <a:tbl>
              <a:tblPr firstRow="1" bandRow="1">
                <a:tableStyleId>{5940675A-B579-460E-94D1-54222C63F5DA}</a:tableStyleId>
              </a:tblPr>
              <a:tblGrid>
                <a:gridCol w="3048001">
                  <a:extLst>
                    <a:ext uri="{9D8B030D-6E8A-4147-A177-3AD203B41FA5}">
                      <a16:colId xmlns:a16="http://schemas.microsoft.com/office/drawing/2014/main" val="3412704455"/>
                    </a:ext>
                  </a:extLst>
                </a:gridCol>
                <a:gridCol w="3048001">
                  <a:extLst>
                    <a:ext uri="{9D8B030D-6E8A-4147-A177-3AD203B41FA5}">
                      <a16:colId xmlns:a16="http://schemas.microsoft.com/office/drawing/2014/main" val="3174757532"/>
                    </a:ext>
                  </a:extLst>
                </a:gridCol>
              </a:tblGrid>
              <a:tr h="493371">
                <a:tc gridSpan="2">
                  <a:txBody>
                    <a:bodyPr/>
                    <a:lstStyle/>
                    <a:p>
                      <a:r>
                        <a:rPr lang="en-GB" sz="1400" b="1" dirty="0">
                          <a:latin typeface="Century Gothic" panose="020B0502020202020204" pitchFamily="34" charset="0"/>
                        </a:rPr>
                        <a:t>5. Women are more likely than men to be attacked by a stranger?</a:t>
                      </a:r>
                    </a:p>
                  </a:txBody>
                  <a:tcPr anchor="ctr">
                    <a:solidFill>
                      <a:schemeClr val="bg2">
                        <a:lumMod val="90000"/>
                      </a:schemeClr>
                    </a:solidFill>
                  </a:tcPr>
                </a:tc>
                <a:tc hMerge="1">
                  <a:txBody>
                    <a:bodyPr/>
                    <a:lstStyle/>
                    <a:p>
                      <a:endParaRPr lang="en-GB" dirty="0"/>
                    </a:p>
                  </a:txBody>
                  <a:tcPr/>
                </a:tc>
                <a:extLst>
                  <a:ext uri="{0D108BD9-81ED-4DB2-BD59-A6C34878D82A}">
                    <a16:rowId xmlns:a16="http://schemas.microsoft.com/office/drawing/2014/main" val="3512693867"/>
                  </a:ext>
                </a:extLst>
              </a:tr>
              <a:tr h="696524">
                <a:tc>
                  <a:txBody>
                    <a:bodyPr/>
                    <a:lstStyle/>
                    <a:p>
                      <a:r>
                        <a:rPr lang="en-GB" sz="1400" dirty="0">
                          <a:latin typeface="Century Gothic" panose="020B0502020202020204" pitchFamily="34" charset="0"/>
                        </a:rPr>
                        <a:t>a) True</a:t>
                      </a:r>
                    </a:p>
                  </a:txBody>
                  <a:tcPr anchor="ctr"/>
                </a:tc>
                <a:tc>
                  <a:txBody>
                    <a:bodyPr/>
                    <a:lstStyle/>
                    <a:p>
                      <a:r>
                        <a:rPr lang="en-GB" sz="1400" dirty="0">
                          <a:latin typeface="Century Gothic" panose="020B0502020202020204" pitchFamily="34" charset="0"/>
                        </a:rPr>
                        <a:t>b) False</a:t>
                      </a:r>
                    </a:p>
                  </a:txBody>
                  <a:tcPr anchor="ctr"/>
                </a:tc>
                <a:extLst>
                  <a:ext uri="{0D108BD9-81ED-4DB2-BD59-A6C34878D82A}">
                    <a16:rowId xmlns:a16="http://schemas.microsoft.com/office/drawing/2014/main" val="2573519705"/>
                  </a:ext>
                </a:extLst>
              </a:tr>
            </a:tbl>
          </a:graphicData>
        </a:graphic>
      </p:graphicFrame>
      <p:sp>
        <p:nvSpPr>
          <p:cNvPr id="2" name="Slide Number Placeholder 1">
            <a:extLst>
              <a:ext uri="{FF2B5EF4-FFF2-40B4-BE49-F238E27FC236}">
                <a16:creationId xmlns:a16="http://schemas.microsoft.com/office/drawing/2014/main" id="{9F1BC291-C591-4950-82F3-878A2195CA57}"/>
              </a:ext>
            </a:extLst>
          </p:cNvPr>
          <p:cNvSpPr>
            <a:spLocks noGrp="1"/>
          </p:cNvSpPr>
          <p:nvPr>
            <p:ph type="sldNum" sz="quarter" idx="12"/>
          </p:nvPr>
        </p:nvSpPr>
        <p:spPr/>
        <p:txBody>
          <a:bodyPr/>
          <a:lstStyle/>
          <a:p>
            <a:fld id="{0231B44A-F6C9-4263-A266-5899A14FEC06}" type="slidenum">
              <a:rPr lang="en-GB" smtClean="0"/>
              <a:t>3</a:t>
            </a:fld>
            <a:endParaRPr lang="en-GB"/>
          </a:p>
        </p:txBody>
      </p:sp>
    </p:spTree>
    <p:extLst>
      <p:ext uri="{BB962C8B-B14F-4D97-AF65-F5344CB8AC3E}">
        <p14:creationId xmlns:p14="http://schemas.microsoft.com/office/powerpoint/2010/main" val="3637547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5">
            <a:extLst>
              <a:ext uri="{FF2B5EF4-FFF2-40B4-BE49-F238E27FC236}">
                <a16:creationId xmlns:a16="http://schemas.microsoft.com/office/drawing/2014/main" id="{CBD6BF16-2BFE-4155-8EF5-4822181E291A}"/>
              </a:ext>
            </a:extLst>
          </p:cNvPr>
          <p:cNvGraphicFramePr>
            <a:graphicFrameLocks noGrp="1"/>
          </p:cNvGraphicFramePr>
          <p:nvPr>
            <p:extLst>
              <p:ext uri="{D42A27DB-BD31-4B8C-83A1-F6EECF244321}">
                <p14:modId xmlns:p14="http://schemas.microsoft.com/office/powerpoint/2010/main" val="2835189240"/>
              </p:ext>
            </p:extLst>
          </p:nvPr>
        </p:nvGraphicFramePr>
        <p:xfrm>
          <a:off x="380999" y="855228"/>
          <a:ext cx="6096002" cy="1886419"/>
        </p:xfrm>
        <a:graphic>
          <a:graphicData uri="http://schemas.openxmlformats.org/drawingml/2006/table">
            <a:tbl>
              <a:tblPr firstRow="1" bandRow="1">
                <a:tableStyleId>{5940675A-B579-460E-94D1-54222C63F5DA}</a:tableStyleId>
              </a:tblPr>
              <a:tblGrid>
                <a:gridCol w="3048001">
                  <a:extLst>
                    <a:ext uri="{9D8B030D-6E8A-4147-A177-3AD203B41FA5}">
                      <a16:colId xmlns:a16="http://schemas.microsoft.com/office/drawing/2014/main" val="3412704455"/>
                    </a:ext>
                  </a:extLst>
                </a:gridCol>
                <a:gridCol w="3048001">
                  <a:extLst>
                    <a:ext uri="{9D8B030D-6E8A-4147-A177-3AD203B41FA5}">
                      <a16:colId xmlns:a16="http://schemas.microsoft.com/office/drawing/2014/main" val="3174757532"/>
                    </a:ext>
                  </a:extLst>
                </a:gridCol>
              </a:tblGrid>
              <a:tr h="493371">
                <a:tc gridSpan="2">
                  <a:txBody>
                    <a:bodyPr/>
                    <a:lstStyle/>
                    <a:p>
                      <a:r>
                        <a:rPr lang="en-GB" sz="1400" b="1" dirty="0">
                          <a:latin typeface="Century Gothic" panose="020B0502020202020204" pitchFamily="34" charset="0"/>
                        </a:rPr>
                        <a:t>6. Burglary is:</a:t>
                      </a:r>
                    </a:p>
                  </a:txBody>
                  <a:tcPr anchor="ctr">
                    <a:solidFill>
                      <a:schemeClr val="bg2">
                        <a:lumMod val="90000"/>
                      </a:schemeClr>
                    </a:solidFill>
                  </a:tcPr>
                </a:tc>
                <a:tc hMerge="1">
                  <a:txBody>
                    <a:bodyPr/>
                    <a:lstStyle/>
                    <a:p>
                      <a:endParaRPr lang="en-GB" dirty="0"/>
                    </a:p>
                  </a:txBody>
                  <a:tcPr/>
                </a:tc>
                <a:extLst>
                  <a:ext uri="{0D108BD9-81ED-4DB2-BD59-A6C34878D82A}">
                    <a16:rowId xmlns:a16="http://schemas.microsoft.com/office/drawing/2014/main" val="3512693867"/>
                  </a:ext>
                </a:extLst>
              </a:tr>
              <a:tr h="696524">
                <a:tc>
                  <a:txBody>
                    <a:bodyPr/>
                    <a:lstStyle/>
                    <a:p>
                      <a:r>
                        <a:rPr lang="en-GB" sz="1400" dirty="0">
                          <a:latin typeface="Century Gothic" panose="020B0502020202020204" pitchFamily="34" charset="0"/>
                        </a:rPr>
                        <a:t>a) Increasingly dramatically </a:t>
                      </a:r>
                    </a:p>
                  </a:txBody>
                  <a:tcPr anchor="ctr"/>
                </a:tc>
                <a:tc>
                  <a:txBody>
                    <a:bodyPr/>
                    <a:lstStyle/>
                    <a:p>
                      <a:r>
                        <a:rPr lang="en-GB" sz="1400" dirty="0">
                          <a:latin typeface="Century Gothic" panose="020B0502020202020204" pitchFamily="34" charset="0"/>
                        </a:rPr>
                        <a:t>b) Increasingly a little </a:t>
                      </a:r>
                    </a:p>
                  </a:txBody>
                  <a:tcPr anchor="ctr"/>
                </a:tc>
                <a:extLst>
                  <a:ext uri="{0D108BD9-81ED-4DB2-BD59-A6C34878D82A}">
                    <a16:rowId xmlns:a16="http://schemas.microsoft.com/office/drawing/2014/main" val="2573519705"/>
                  </a:ext>
                </a:extLst>
              </a:tr>
              <a:tr h="696524">
                <a:tc>
                  <a:txBody>
                    <a:bodyPr/>
                    <a:lstStyle/>
                    <a:p>
                      <a:r>
                        <a:rPr lang="en-GB" sz="1400" dirty="0">
                          <a:latin typeface="Century Gothic" panose="020B0502020202020204" pitchFamily="34" charset="0"/>
                        </a:rPr>
                        <a:t>c) Decreasing</a:t>
                      </a:r>
                    </a:p>
                  </a:txBody>
                  <a:tcPr anchor="ctr"/>
                </a:tc>
                <a:tc>
                  <a:txBody>
                    <a:bodyPr/>
                    <a:lstStyle/>
                    <a:p>
                      <a:r>
                        <a:rPr lang="en-GB" sz="1400" dirty="0">
                          <a:latin typeface="Century Gothic" panose="020B0502020202020204" pitchFamily="34" charset="0"/>
                        </a:rPr>
                        <a:t>d) Decreasing dramatically </a:t>
                      </a:r>
                    </a:p>
                  </a:txBody>
                  <a:tcPr anchor="ctr"/>
                </a:tc>
                <a:extLst>
                  <a:ext uri="{0D108BD9-81ED-4DB2-BD59-A6C34878D82A}">
                    <a16:rowId xmlns:a16="http://schemas.microsoft.com/office/drawing/2014/main" val="3873724635"/>
                  </a:ext>
                </a:extLst>
              </a:tr>
            </a:tbl>
          </a:graphicData>
        </a:graphic>
      </p:graphicFrame>
      <p:graphicFrame>
        <p:nvGraphicFramePr>
          <p:cNvPr id="9" name="Table 5">
            <a:extLst>
              <a:ext uri="{FF2B5EF4-FFF2-40B4-BE49-F238E27FC236}">
                <a16:creationId xmlns:a16="http://schemas.microsoft.com/office/drawing/2014/main" id="{93E80972-BE03-439F-A486-5CFDAAFC90A3}"/>
              </a:ext>
            </a:extLst>
          </p:cNvPr>
          <p:cNvGraphicFramePr>
            <a:graphicFrameLocks noGrp="1"/>
          </p:cNvGraphicFramePr>
          <p:nvPr>
            <p:extLst>
              <p:ext uri="{D42A27DB-BD31-4B8C-83A1-F6EECF244321}">
                <p14:modId xmlns:p14="http://schemas.microsoft.com/office/powerpoint/2010/main" val="1533458640"/>
              </p:ext>
            </p:extLst>
          </p:nvPr>
        </p:nvGraphicFramePr>
        <p:xfrm>
          <a:off x="380999" y="2836429"/>
          <a:ext cx="6096002" cy="1886419"/>
        </p:xfrm>
        <a:graphic>
          <a:graphicData uri="http://schemas.openxmlformats.org/drawingml/2006/table">
            <a:tbl>
              <a:tblPr firstRow="1" bandRow="1">
                <a:tableStyleId>{5940675A-B579-460E-94D1-54222C63F5DA}</a:tableStyleId>
              </a:tblPr>
              <a:tblGrid>
                <a:gridCol w="3048001">
                  <a:extLst>
                    <a:ext uri="{9D8B030D-6E8A-4147-A177-3AD203B41FA5}">
                      <a16:colId xmlns:a16="http://schemas.microsoft.com/office/drawing/2014/main" val="3412704455"/>
                    </a:ext>
                  </a:extLst>
                </a:gridCol>
                <a:gridCol w="3048001">
                  <a:extLst>
                    <a:ext uri="{9D8B030D-6E8A-4147-A177-3AD203B41FA5}">
                      <a16:colId xmlns:a16="http://schemas.microsoft.com/office/drawing/2014/main" val="3174757532"/>
                    </a:ext>
                  </a:extLst>
                </a:gridCol>
              </a:tblGrid>
              <a:tr h="493371">
                <a:tc gridSpan="2">
                  <a:txBody>
                    <a:bodyPr/>
                    <a:lstStyle/>
                    <a:p>
                      <a:r>
                        <a:rPr lang="en-GB" sz="1400" b="1" dirty="0">
                          <a:latin typeface="Century Gothic" panose="020B0502020202020204" pitchFamily="34" charset="0"/>
                        </a:rPr>
                        <a:t>7. What percentage of rimes are violent?</a:t>
                      </a:r>
                    </a:p>
                  </a:txBody>
                  <a:tcPr anchor="ctr">
                    <a:solidFill>
                      <a:schemeClr val="bg2">
                        <a:lumMod val="90000"/>
                      </a:schemeClr>
                    </a:solidFill>
                  </a:tcPr>
                </a:tc>
                <a:tc hMerge="1">
                  <a:txBody>
                    <a:bodyPr/>
                    <a:lstStyle/>
                    <a:p>
                      <a:endParaRPr lang="en-GB" dirty="0"/>
                    </a:p>
                  </a:txBody>
                  <a:tcPr/>
                </a:tc>
                <a:extLst>
                  <a:ext uri="{0D108BD9-81ED-4DB2-BD59-A6C34878D82A}">
                    <a16:rowId xmlns:a16="http://schemas.microsoft.com/office/drawing/2014/main" val="3512693867"/>
                  </a:ext>
                </a:extLst>
              </a:tr>
              <a:tr h="696524">
                <a:tc>
                  <a:txBody>
                    <a:bodyPr/>
                    <a:lstStyle/>
                    <a:p>
                      <a:r>
                        <a:rPr lang="en-GB" sz="1400" dirty="0">
                          <a:latin typeface="Century Gothic" panose="020B0502020202020204" pitchFamily="34" charset="0"/>
                        </a:rPr>
                        <a:t>a) 50 percent </a:t>
                      </a:r>
                    </a:p>
                  </a:txBody>
                  <a:tcPr anchor="ctr"/>
                </a:tc>
                <a:tc>
                  <a:txBody>
                    <a:bodyPr/>
                    <a:lstStyle/>
                    <a:p>
                      <a:r>
                        <a:rPr lang="en-GB" sz="1400" dirty="0">
                          <a:latin typeface="Century Gothic" panose="020B0502020202020204" pitchFamily="34" charset="0"/>
                        </a:rPr>
                        <a:t>b) 35 percent</a:t>
                      </a:r>
                    </a:p>
                  </a:txBody>
                  <a:tcPr anchor="ctr"/>
                </a:tc>
                <a:extLst>
                  <a:ext uri="{0D108BD9-81ED-4DB2-BD59-A6C34878D82A}">
                    <a16:rowId xmlns:a16="http://schemas.microsoft.com/office/drawing/2014/main" val="2573519705"/>
                  </a:ext>
                </a:extLst>
              </a:tr>
              <a:tr h="696524">
                <a:tc>
                  <a:txBody>
                    <a:bodyPr/>
                    <a:lstStyle/>
                    <a:p>
                      <a:r>
                        <a:rPr lang="en-GB" sz="1400" dirty="0">
                          <a:latin typeface="Century Gothic" panose="020B0502020202020204" pitchFamily="34" charset="0"/>
                        </a:rPr>
                        <a:t>c) 10 percent</a:t>
                      </a:r>
                    </a:p>
                  </a:txBody>
                  <a:tcPr anchor="ctr"/>
                </a:tc>
                <a:tc>
                  <a:txBody>
                    <a:bodyPr/>
                    <a:lstStyle/>
                    <a:p>
                      <a:r>
                        <a:rPr lang="en-GB" sz="1400" dirty="0">
                          <a:latin typeface="Century Gothic" panose="020B0502020202020204" pitchFamily="34" charset="0"/>
                        </a:rPr>
                        <a:t>d) 3 percent</a:t>
                      </a:r>
                    </a:p>
                  </a:txBody>
                  <a:tcPr anchor="ctr"/>
                </a:tc>
                <a:extLst>
                  <a:ext uri="{0D108BD9-81ED-4DB2-BD59-A6C34878D82A}">
                    <a16:rowId xmlns:a16="http://schemas.microsoft.com/office/drawing/2014/main" val="3873724635"/>
                  </a:ext>
                </a:extLst>
              </a:tr>
            </a:tbl>
          </a:graphicData>
        </a:graphic>
      </p:graphicFrame>
      <p:sp>
        <p:nvSpPr>
          <p:cNvPr id="2" name="TextBox 1">
            <a:extLst>
              <a:ext uri="{FF2B5EF4-FFF2-40B4-BE49-F238E27FC236}">
                <a16:creationId xmlns:a16="http://schemas.microsoft.com/office/drawing/2014/main" id="{1EC80954-0079-4DC6-BAD5-4070B475E640}"/>
              </a:ext>
            </a:extLst>
          </p:cNvPr>
          <p:cNvSpPr txBox="1"/>
          <p:nvPr/>
        </p:nvSpPr>
        <p:spPr>
          <a:xfrm rot="10800000">
            <a:off x="625642" y="4817630"/>
            <a:ext cx="5851359" cy="584775"/>
          </a:xfrm>
          <a:prstGeom prst="rect">
            <a:avLst/>
          </a:prstGeom>
          <a:noFill/>
        </p:spPr>
        <p:txBody>
          <a:bodyPr wrap="square" rtlCol="0">
            <a:spAutoFit/>
          </a:bodyPr>
          <a:lstStyle/>
          <a:p>
            <a:r>
              <a:rPr lang="en-GB" sz="1600" dirty="0">
                <a:latin typeface="Century Gothic" panose="020B0502020202020204" pitchFamily="34" charset="0"/>
              </a:rPr>
              <a:t>Answers to Crime Quiz</a:t>
            </a:r>
          </a:p>
          <a:p>
            <a:r>
              <a:rPr lang="en-GB" sz="1600" dirty="0">
                <a:latin typeface="Century Gothic" panose="020B0502020202020204" pitchFamily="34" charset="0"/>
              </a:rPr>
              <a:t>1c; 2d; 3d; 4c; 5b; 6c; 7d</a:t>
            </a:r>
          </a:p>
        </p:txBody>
      </p:sp>
      <p:sp>
        <p:nvSpPr>
          <p:cNvPr id="3" name="Slide Number Placeholder 2">
            <a:extLst>
              <a:ext uri="{FF2B5EF4-FFF2-40B4-BE49-F238E27FC236}">
                <a16:creationId xmlns:a16="http://schemas.microsoft.com/office/drawing/2014/main" id="{3AE66EB6-D1C3-4762-ADFD-39819CC149C2}"/>
              </a:ext>
            </a:extLst>
          </p:cNvPr>
          <p:cNvSpPr>
            <a:spLocks noGrp="1"/>
          </p:cNvSpPr>
          <p:nvPr>
            <p:ph type="sldNum" sz="quarter" idx="12"/>
          </p:nvPr>
        </p:nvSpPr>
        <p:spPr/>
        <p:txBody>
          <a:bodyPr/>
          <a:lstStyle/>
          <a:p>
            <a:fld id="{0231B44A-F6C9-4263-A266-5899A14FEC06}" type="slidenum">
              <a:rPr lang="en-GB" smtClean="0"/>
              <a:t>4</a:t>
            </a:fld>
            <a:endParaRPr lang="en-GB"/>
          </a:p>
        </p:txBody>
      </p:sp>
    </p:spTree>
    <p:extLst>
      <p:ext uri="{BB962C8B-B14F-4D97-AF65-F5344CB8AC3E}">
        <p14:creationId xmlns:p14="http://schemas.microsoft.com/office/powerpoint/2010/main" val="432307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0BFB6EF7-06D7-46D3-A6B0-BBB90F1CF7C5}"/>
              </a:ext>
            </a:extLst>
          </p:cNvPr>
          <p:cNvSpPr txBox="1"/>
          <p:nvPr/>
        </p:nvSpPr>
        <p:spPr>
          <a:xfrm>
            <a:off x="380999" y="449179"/>
            <a:ext cx="6096002" cy="523220"/>
          </a:xfrm>
          <a:prstGeom prst="rect">
            <a:avLst/>
          </a:prstGeom>
          <a:noFill/>
        </p:spPr>
        <p:txBody>
          <a:bodyPr wrap="square" rtlCol="0">
            <a:spAutoFit/>
          </a:bodyPr>
          <a:lstStyle/>
          <a:p>
            <a:pPr algn="ctr"/>
            <a:r>
              <a:rPr lang="en-GB" sz="2800" dirty="0">
                <a:latin typeface="Modern Love Caps" panose="04070805081001020A01" pitchFamily="82" charset="0"/>
              </a:rPr>
              <a:t>Understanding Chronology</a:t>
            </a:r>
          </a:p>
        </p:txBody>
      </p:sp>
      <p:sp>
        <p:nvSpPr>
          <p:cNvPr id="12" name="TextBox 11">
            <a:extLst>
              <a:ext uri="{FF2B5EF4-FFF2-40B4-BE49-F238E27FC236}">
                <a16:creationId xmlns:a16="http://schemas.microsoft.com/office/drawing/2014/main" id="{77C94BCC-3DF6-4A05-BB02-E077C0CE8CC8}"/>
              </a:ext>
            </a:extLst>
          </p:cNvPr>
          <p:cNvSpPr txBox="1"/>
          <p:nvPr/>
        </p:nvSpPr>
        <p:spPr>
          <a:xfrm>
            <a:off x="380999" y="972399"/>
            <a:ext cx="6096002" cy="954107"/>
          </a:xfrm>
          <a:prstGeom prst="rect">
            <a:avLst/>
          </a:prstGeom>
          <a:noFill/>
          <a:ln>
            <a:solidFill>
              <a:schemeClr val="tx1"/>
            </a:solidFill>
          </a:ln>
        </p:spPr>
        <p:txBody>
          <a:bodyPr wrap="square" rtlCol="0">
            <a:spAutoFit/>
          </a:bodyPr>
          <a:lstStyle/>
          <a:p>
            <a:r>
              <a:rPr lang="en-GB" sz="1400" dirty="0">
                <a:latin typeface="Century Gothic" panose="020B0502020202020204" pitchFamily="34" charset="0"/>
              </a:rPr>
              <a:t>In this topic, you are going to cover 1000 years of History. Therefore it is important that your knowledge of chronology (the names and sequences of different historical periods) is strong and you can confidently write about these different historical periods.</a:t>
            </a:r>
          </a:p>
        </p:txBody>
      </p:sp>
      <p:sp>
        <p:nvSpPr>
          <p:cNvPr id="2" name="TextBox 1">
            <a:extLst>
              <a:ext uri="{FF2B5EF4-FFF2-40B4-BE49-F238E27FC236}">
                <a16:creationId xmlns:a16="http://schemas.microsoft.com/office/drawing/2014/main" id="{8D8672AD-2E38-4241-9284-02AA29D6B344}"/>
              </a:ext>
            </a:extLst>
          </p:cNvPr>
          <p:cNvSpPr txBox="1"/>
          <p:nvPr/>
        </p:nvSpPr>
        <p:spPr>
          <a:xfrm>
            <a:off x="190499" y="2000548"/>
            <a:ext cx="6477001" cy="954107"/>
          </a:xfrm>
          <a:prstGeom prst="rect">
            <a:avLst/>
          </a:prstGeom>
          <a:noFill/>
          <a:ln>
            <a:noFill/>
          </a:ln>
        </p:spPr>
        <p:txBody>
          <a:bodyPr wrap="square" rtlCol="0">
            <a:spAutoFit/>
          </a:bodyPr>
          <a:lstStyle/>
          <a:p>
            <a:pPr marL="342900" indent="-342900">
              <a:buAutoNum type="arabicPeriod"/>
            </a:pPr>
            <a:r>
              <a:rPr lang="en-GB" sz="1400" b="1" dirty="0">
                <a:latin typeface="Century Gothic" panose="020B0502020202020204" pitchFamily="34" charset="0"/>
              </a:rPr>
              <a:t>Place these four historical periods in chronological order. The first one has been done for you.</a:t>
            </a:r>
            <a:endParaRPr lang="en-GB" sz="1400" dirty="0">
              <a:latin typeface="Century Gothic" panose="020B0502020202020204" pitchFamily="34" charset="0"/>
            </a:endParaRPr>
          </a:p>
          <a:p>
            <a:r>
              <a:rPr lang="en-GB" sz="1400" dirty="0">
                <a:latin typeface="Century Gothic" panose="020B0502020202020204" pitchFamily="34" charset="0"/>
              </a:rPr>
              <a:t>•</a:t>
            </a:r>
            <a:r>
              <a:rPr lang="en-GB" sz="1400" strike="sngStrike" dirty="0">
                <a:latin typeface="Century Gothic" panose="020B0502020202020204" pitchFamily="34" charset="0"/>
              </a:rPr>
              <a:t>The twentieth century </a:t>
            </a:r>
            <a:r>
              <a:rPr lang="en-GB" sz="1400" dirty="0">
                <a:latin typeface="Century Gothic" panose="020B0502020202020204" pitchFamily="34" charset="0"/>
              </a:rPr>
              <a:t>•The Middle Ages •The Early Modern Period •The Eighteenth and Nineteenth Centuries</a:t>
            </a:r>
          </a:p>
        </p:txBody>
      </p:sp>
      <p:sp>
        <p:nvSpPr>
          <p:cNvPr id="10" name="TextBox 9">
            <a:extLst>
              <a:ext uri="{FF2B5EF4-FFF2-40B4-BE49-F238E27FC236}">
                <a16:creationId xmlns:a16="http://schemas.microsoft.com/office/drawing/2014/main" id="{92A85D50-14AB-4940-A433-C4F894575FAC}"/>
              </a:ext>
            </a:extLst>
          </p:cNvPr>
          <p:cNvSpPr txBox="1"/>
          <p:nvPr/>
        </p:nvSpPr>
        <p:spPr>
          <a:xfrm>
            <a:off x="190499" y="5327779"/>
            <a:ext cx="6477001" cy="523220"/>
          </a:xfrm>
          <a:prstGeom prst="rect">
            <a:avLst/>
          </a:prstGeom>
          <a:noFill/>
          <a:ln>
            <a:noFill/>
          </a:ln>
        </p:spPr>
        <p:txBody>
          <a:bodyPr wrap="square" rtlCol="0">
            <a:spAutoFit/>
          </a:bodyPr>
          <a:lstStyle/>
          <a:p>
            <a:r>
              <a:rPr lang="en-GB" sz="1400" b="1" dirty="0">
                <a:latin typeface="Century Gothic" panose="020B0502020202020204" pitchFamily="34" charset="0"/>
              </a:rPr>
              <a:t>2. Roughly, what dates does each period cover. The first one has been done for you.</a:t>
            </a:r>
          </a:p>
        </p:txBody>
      </p:sp>
      <p:graphicFrame>
        <p:nvGraphicFramePr>
          <p:cNvPr id="6" name="Table 7">
            <a:extLst>
              <a:ext uri="{FF2B5EF4-FFF2-40B4-BE49-F238E27FC236}">
                <a16:creationId xmlns:a16="http://schemas.microsoft.com/office/drawing/2014/main" id="{206555D0-98DA-4416-8C28-61A015AB02E5}"/>
              </a:ext>
            </a:extLst>
          </p:cNvPr>
          <p:cNvGraphicFramePr>
            <a:graphicFrameLocks noGrp="1"/>
          </p:cNvGraphicFramePr>
          <p:nvPr>
            <p:extLst>
              <p:ext uri="{D42A27DB-BD31-4B8C-83A1-F6EECF244321}">
                <p14:modId xmlns:p14="http://schemas.microsoft.com/office/powerpoint/2010/main" val="582636956"/>
              </p:ext>
            </p:extLst>
          </p:nvPr>
        </p:nvGraphicFramePr>
        <p:xfrm>
          <a:off x="417095" y="5887410"/>
          <a:ext cx="6059906" cy="1417320"/>
        </p:xfrm>
        <a:graphic>
          <a:graphicData uri="http://schemas.openxmlformats.org/drawingml/2006/table">
            <a:tbl>
              <a:tblPr firstRow="1" bandRow="1">
                <a:tableStyleId>{5940675A-B579-460E-94D1-54222C63F5DA}</a:tableStyleId>
              </a:tblPr>
              <a:tblGrid>
                <a:gridCol w="4438616">
                  <a:extLst>
                    <a:ext uri="{9D8B030D-6E8A-4147-A177-3AD203B41FA5}">
                      <a16:colId xmlns:a16="http://schemas.microsoft.com/office/drawing/2014/main" val="2926405045"/>
                    </a:ext>
                  </a:extLst>
                </a:gridCol>
                <a:gridCol w="1621290">
                  <a:extLst>
                    <a:ext uri="{9D8B030D-6E8A-4147-A177-3AD203B41FA5}">
                      <a16:colId xmlns:a16="http://schemas.microsoft.com/office/drawing/2014/main" val="2231301274"/>
                    </a:ext>
                  </a:extLst>
                </a:gridCol>
              </a:tblGrid>
              <a:tr h="370840">
                <a:tc>
                  <a:txBody>
                    <a:bodyPr/>
                    <a:lstStyle/>
                    <a:p>
                      <a:r>
                        <a:rPr lang="en-GB" sz="1400" dirty="0">
                          <a:latin typeface="Century Gothic" panose="020B0502020202020204" pitchFamily="34" charset="0"/>
                        </a:rPr>
                        <a:t>The Twentieth Century</a:t>
                      </a:r>
                    </a:p>
                  </a:txBody>
                  <a:tcPr anchor="ctr"/>
                </a:tc>
                <a:tc>
                  <a:txBody>
                    <a:bodyPr/>
                    <a:lstStyle/>
                    <a:p>
                      <a:r>
                        <a:rPr lang="en-GB" sz="1400" i="1" dirty="0">
                          <a:latin typeface="Century Gothic" panose="020B0502020202020204" pitchFamily="34" charset="0"/>
                        </a:rPr>
                        <a:t>1900-1999</a:t>
                      </a:r>
                    </a:p>
                  </a:txBody>
                  <a:tcPr anchor="ctr"/>
                </a:tc>
                <a:extLst>
                  <a:ext uri="{0D108BD9-81ED-4DB2-BD59-A6C34878D82A}">
                    <a16:rowId xmlns:a16="http://schemas.microsoft.com/office/drawing/2014/main" val="3757246643"/>
                  </a:ext>
                </a:extLst>
              </a:tr>
              <a:tr h="370840">
                <a:tc>
                  <a:txBody>
                    <a:bodyPr/>
                    <a:lstStyle/>
                    <a:p>
                      <a:r>
                        <a:rPr lang="en-GB" sz="1400" dirty="0">
                          <a:latin typeface="Century Gothic" panose="020B0502020202020204" pitchFamily="34" charset="0"/>
                        </a:rPr>
                        <a:t>The Middle Ages</a:t>
                      </a:r>
                    </a:p>
                  </a:txBody>
                  <a:tcPr anchor="ctr"/>
                </a:tc>
                <a:tc>
                  <a:txBody>
                    <a:bodyPr/>
                    <a:lstStyle/>
                    <a:p>
                      <a:endParaRPr lang="en-GB" sz="1400" dirty="0">
                        <a:latin typeface="Century Gothic" panose="020B0502020202020204" pitchFamily="34" charset="0"/>
                      </a:endParaRPr>
                    </a:p>
                  </a:txBody>
                  <a:tcPr anchor="ctr"/>
                </a:tc>
                <a:extLst>
                  <a:ext uri="{0D108BD9-81ED-4DB2-BD59-A6C34878D82A}">
                    <a16:rowId xmlns:a16="http://schemas.microsoft.com/office/drawing/2014/main" val="2013833541"/>
                  </a:ext>
                </a:extLst>
              </a:tr>
              <a:tr h="370840">
                <a:tc>
                  <a:txBody>
                    <a:bodyPr/>
                    <a:lstStyle/>
                    <a:p>
                      <a:r>
                        <a:rPr lang="en-GB" sz="1400" dirty="0">
                          <a:latin typeface="Century Gothic" panose="020B0502020202020204" pitchFamily="34" charset="0"/>
                        </a:rPr>
                        <a:t>The Early Modern Period</a:t>
                      </a:r>
                    </a:p>
                  </a:txBody>
                  <a:tcPr anchor="ctr"/>
                </a:tc>
                <a:tc>
                  <a:txBody>
                    <a:bodyPr/>
                    <a:lstStyle/>
                    <a:p>
                      <a:endParaRPr lang="en-GB" sz="1400" dirty="0">
                        <a:latin typeface="Century Gothic" panose="020B0502020202020204" pitchFamily="34" charset="0"/>
                      </a:endParaRPr>
                    </a:p>
                  </a:txBody>
                  <a:tcPr anchor="ctr"/>
                </a:tc>
                <a:extLst>
                  <a:ext uri="{0D108BD9-81ED-4DB2-BD59-A6C34878D82A}">
                    <a16:rowId xmlns:a16="http://schemas.microsoft.com/office/drawing/2014/main" val="1129201497"/>
                  </a:ext>
                </a:extLst>
              </a:tr>
              <a:tr h="197894">
                <a:tc>
                  <a:txBody>
                    <a:bodyPr/>
                    <a:lstStyle/>
                    <a:p>
                      <a:r>
                        <a:rPr lang="en-GB" sz="1400" dirty="0">
                          <a:latin typeface="Century Gothic" panose="020B0502020202020204" pitchFamily="34" charset="0"/>
                        </a:rPr>
                        <a:t>The Eighteenth and Nineteenth Century </a:t>
                      </a:r>
                    </a:p>
                  </a:txBody>
                  <a:tcPr anchor="ctr"/>
                </a:tc>
                <a:tc>
                  <a:txBody>
                    <a:bodyPr/>
                    <a:lstStyle/>
                    <a:p>
                      <a:endParaRPr lang="en-GB" sz="1400" dirty="0">
                        <a:latin typeface="Century Gothic" panose="020B0502020202020204" pitchFamily="34" charset="0"/>
                      </a:endParaRPr>
                    </a:p>
                  </a:txBody>
                  <a:tcPr anchor="ctr"/>
                </a:tc>
                <a:extLst>
                  <a:ext uri="{0D108BD9-81ED-4DB2-BD59-A6C34878D82A}">
                    <a16:rowId xmlns:a16="http://schemas.microsoft.com/office/drawing/2014/main" val="1105587672"/>
                  </a:ext>
                </a:extLst>
              </a:tr>
            </a:tbl>
          </a:graphicData>
        </a:graphic>
      </p:graphicFrame>
      <p:graphicFrame>
        <p:nvGraphicFramePr>
          <p:cNvPr id="13" name="Table 15">
            <a:extLst>
              <a:ext uri="{FF2B5EF4-FFF2-40B4-BE49-F238E27FC236}">
                <a16:creationId xmlns:a16="http://schemas.microsoft.com/office/drawing/2014/main" id="{BECF923A-3235-4AD6-9F5A-59BE195580C2}"/>
              </a:ext>
            </a:extLst>
          </p:cNvPr>
          <p:cNvGraphicFramePr>
            <a:graphicFrameLocks noGrp="1"/>
          </p:cNvGraphicFramePr>
          <p:nvPr>
            <p:extLst>
              <p:ext uri="{D42A27DB-BD31-4B8C-83A1-F6EECF244321}">
                <p14:modId xmlns:p14="http://schemas.microsoft.com/office/powerpoint/2010/main" val="4280691772"/>
              </p:ext>
            </p:extLst>
          </p:nvPr>
        </p:nvGraphicFramePr>
        <p:xfrm>
          <a:off x="1142998" y="3028697"/>
          <a:ext cx="4572000" cy="2225040"/>
        </p:xfrm>
        <a:graphic>
          <a:graphicData uri="http://schemas.openxmlformats.org/drawingml/2006/table">
            <a:tbl>
              <a:tblPr firstRow="1" bandRow="1">
                <a:tableStyleId>{5940675A-B579-460E-94D1-54222C63F5DA}</a:tableStyleId>
              </a:tblPr>
              <a:tblGrid>
                <a:gridCol w="4572000">
                  <a:extLst>
                    <a:ext uri="{9D8B030D-6E8A-4147-A177-3AD203B41FA5}">
                      <a16:colId xmlns:a16="http://schemas.microsoft.com/office/drawing/2014/main" val="2360216142"/>
                    </a:ext>
                  </a:extLst>
                </a:gridCol>
              </a:tblGrid>
              <a:tr h="370840">
                <a:tc>
                  <a:txBody>
                    <a:bodyPr/>
                    <a:lstStyle/>
                    <a:p>
                      <a:pPr algn="ctr"/>
                      <a:r>
                        <a:rPr lang="en-GB" sz="1400" b="1" dirty="0">
                          <a:latin typeface="Century Gothic" panose="020B0502020202020204" pitchFamily="34" charset="0"/>
                        </a:rPr>
                        <a:t>Earliest Period</a:t>
                      </a:r>
                    </a:p>
                  </a:txBody>
                  <a:tcPr anchor="ctr">
                    <a:solidFill>
                      <a:schemeClr val="bg2"/>
                    </a:solidFill>
                  </a:tcPr>
                </a:tc>
                <a:extLst>
                  <a:ext uri="{0D108BD9-81ED-4DB2-BD59-A6C34878D82A}">
                    <a16:rowId xmlns:a16="http://schemas.microsoft.com/office/drawing/2014/main" val="2417917895"/>
                  </a:ext>
                </a:extLst>
              </a:tr>
              <a:tr h="370840">
                <a:tc>
                  <a:txBody>
                    <a:bodyPr/>
                    <a:lstStyle/>
                    <a:p>
                      <a:pPr algn="ctr"/>
                      <a:endParaRPr lang="en-GB" dirty="0">
                        <a:latin typeface="Century Gothic" panose="020B0502020202020204" pitchFamily="34" charset="0"/>
                      </a:endParaRPr>
                    </a:p>
                  </a:txBody>
                  <a:tcPr anchor="ctr"/>
                </a:tc>
                <a:extLst>
                  <a:ext uri="{0D108BD9-81ED-4DB2-BD59-A6C34878D82A}">
                    <a16:rowId xmlns:a16="http://schemas.microsoft.com/office/drawing/2014/main" val="299698011"/>
                  </a:ext>
                </a:extLst>
              </a:tr>
              <a:tr h="370840">
                <a:tc>
                  <a:txBody>
                    <a:bodyPr/>
                    <a:lstStyle/>
                    <a:p>
                      <a:pPr algn="ctr"/>
                      <a:endParaRPr lang="en-GB" dirty="0">
                        <a:latin typeface="Century Gothic" panose="020B0502020202020204" pitchFamily="34" charset="0"/>
                      </a:endParaRPr>
                    </a:p>
                  </a:txBody>
                  <a:tcPr anchor="ctr"/>
                </a:tc>
                <a:extLst>
                  <a:ext uri="{0D108BD9-81ED-4DB2-BD59-A6C34878D82A}">
                    <a16:rowId xmlns:a16="http://schemas.microsoft.com/office/drawing/2014/main" val="3019537395"/>
                  </a:ext>
                </a:extLst>
              </a:tr>
              <a:tr h="370840">
                <a:tc>
                  <a:txBody>
                    <a:bodyPr/>
                    <a:lstStyle/>
                    <a:p>
                      <a:pPr algn="ctr"/>
                      <a:endParaRPr lang="en-GB" dirty="0">
                        <a:latin typeface="Century Gothic" panose="020B0502020202020204" pitchFamily="34" charset="0"/>
                      </a:endParaRPr>
                    </a:p>
                  </a:txBody>
                  <a:tcPr anchor="ctr"/>
                </a:tc>
                <a:extLst>
                  <a:ext uri="{0D108BD9-81ED-4DB2-BD59-A6C34878D82A}">
                    <a16:rowId xmlns:a16="http://schemas.microsoft.com/office/drawing/2014/main" val="3754888509"/>
                  </a:ext>
                </a:extLst>
              </a:tr>
              <a:tr h="370840">
                <a:tc>
                  <a:txBody>
                    <a:bodyPr/>
                    <a:lstStyle/>
                    <a:p>
                      <a:pPr algn="ctr"/>
                      <a:r>
                        <a:rPr lang="en-GB" i="1" dirty="0">
                          <a:latin typeface="Century Gothic" panose="020B0502020202020204" pitchFamily="34" charset="0"/>
                        </a:rPr>
                        <a:t>The Twentieth Century</a:t>
                      </a:r>
                    </a:p>
                  </a:txBody>
                  <a:tcPr anchor="ctr"/>
                </a:tc>
                <a:extLst>
                  <a:ext uri="{0D108BD9-81ED-4DB2-BD59-A6C34878D82A}">
                    <a16:rowId xmlns:a16="http://schemas.microsoft.com/office/drawing/2014/main" val="4170255724"/>
                  </a:ext>
                </a:extLst>
              </a:tr>
              <a:tr h="370840">
                <a:tc>
                  <a:txBody>
                    <a:bodyPr/>
                    <a:lstStyle/>
                    <a:p>
                      <a:pPr algn="ctr"/>
                      <a:r>
                        <a:rPr lang="en-GB" sz="1400" b="1" dirty="0">
                          <a:latin typeface="Century Gothic" panose="020B0502020202020204" pitchFamily="34" charset="0"/>
                        </a:rPr>
                        <a:t>Most Recent Period</a:t>
                      </a:r>
                    </a:p>
                  </a:txBody>
                  <a:tcPr anchor="ctr">
                    <a:solidFill>
                      <a:schemeClr val="bg2"/>
                    </a:solidFill>
                  </a:tcPr>
                </a:tc>
                <a:extLst>
                  <a:ext uri="{0D108BD9-81ED-4DB2-BD59-A6C34878D82A}">
                    <a16:rowId xmlns:a16="http://schemas.microsoft.com/office/drawing/2014/main" val="3373811105"/>
                  </a:ext>
                </a:extLst>
              </a:tr>
            </a:tbl>
          </a:graphicData>
        </a:graphic>
      </p:graphicFrame>
      <p:sp>
        <p:nvSpPr>
          <p:cNvPr id="17" name="TextBox 16">
            <a:extLst>
              <a:ext uri="{FF2B5EF4-FFF2-40B4-BE49-F238E27FC236}">
                <a16:creationId xmlns:a16="http://schemas.microsoft.com/office/drawing/2014/main" id="{DCA1C7DF-A8B9-44B3-AECB-521E65AED8AE}"/>
              </a:ext>
            </a:extLst>
          </p:cNvPr>
          <p:cNvSpPr txBox="1"/>
          <p:nvPr/>
        </p:nvSpPr>
        <p:spPr>
          <a:xfrm>
            <a:off x="246645" y="9891558"/>
            <a:ext cx="6477001" cy="1600438"/>
          </a:xfrm>
          <a:prstGeom prst="rect">
            <a:avLst/>
          </a:prstGeom>
          <a:noFill/>
          <a:ln>
            <a:noFill/>
          </a:ln>
        </p:spPr>
        <p:txBody>
          <a:bodyPr wrap="square" rtlCol="0">
            <a:spAutoFit/>
          </a:bodyPr>
          <a:lstStyle/>
          <a:p>
            <a:r>
              <a:rPr lang="en-GB" sz="1400" b="1" dirty="0">
                <a:latin typeface="Century Gothic" panose="020B0502020202020204" pitchFamily="34" charset="0"/>
              </a:rPr>
              <a:t>4. You are going to study four pictures (picture A-D.) With each picture, you need to identify</a:t>
            </a:r>
          </a:p>
          <a:p>
            <a:pPr marL="285750" indent="-285750">
              <a:buFont typeface="Arial" panose="020B0604020202020204" pitchFamily="34" charset="0"/>
              <a:buChar char="•"/>
            </a:pPr>
            <a:r>
              <a:rPr lang="en-GB" sz="1400" dirty="0">
                <a:latin typeface="Century Gothic" panose="020B0502020202020204" pitchFamily="34" charset="0"/>
              </a:rPr>
              <a:t>Which chronological period you think the picture is from</a:t>
            </a:r>
          </a:p>
          <a:p>
            <a:pPr marL="285750" indent="-285750">
              <a:buFont typeface="Arial" panose="020B0604020202020204" pitchFamily="34" charset="0"/>
              <a:buChar char="•"/>
            </a:pPr>
            <a:r>
              <a:rPr lang="en-GB" sz="1400" dirty="0">
                <a:latin typeface="Century Gothic" panose="020B0502020202020204" pitchFamily="34" charset="0"/>
              </a:rPr>
              <a:t>What do you think is happening in each picture</a:t>
            </a:r>
          </a:p>
          <a:p>
            <a:pPr marL="285750" indent="-285750">
              <a:buFont typeface="Arial" panose="020B0604020202020204" pitchFamily="34" charset="0"/>
              <a:buChar char="•"/>
            </a:pPr>
            <a:r>
              <a:rPr lang="en-GB" sz="1400" dirty="0">
                <a:latin typeface="Century Gothic" panose="020B0502020202020204" pitchFamily="34" charset="0"/>
              </a:rPr>
              <a:t>What can you work out from each picture about Crime and Punishment at that time? Does it reveal a type of crime, a method used to enforce the law or a method used to punish criminals?</a:t>
            </a:r>
          </a:p>
        </p:txBody>
      </p:sp>
      <p:sp>
        <p:nvSpPr>
          <p:cNvPr id="18" name="TextBox 17">
            <a:extLst>
              <a:ext uri="{FF2B5EF4-FFF2-40B4-BE49-F238E27FC236}">
                <a16:creationId xmlns:a16="http://schemas.microsoft.com/office/drawing/2014/main" id="{9BB8CF82-0B14-48FA-81B7-446802B60036}"/>
              </a:ext>
            </a:extLst>
          </p:cNvPr>
          <p:cNvSpPr txBox="1"/>
          <p:nvPr/>
        </p:nvSpPr>
        <p:spPr>
          <a:xfrm>
            <a:off x="246645" y="7502465"/>
            <a:ext cx="6477001" cy="307777"/>
          </a:xfrm>
          <a:prstGeom prst="rect">
            <a:avLst/>
          </a:prstGeom>
          <a:noFill/>
          <a:ln>
            <a:noFill/>
          </a:ln>
        </p:spPr>
        <p:txBody>
          <a:bodyPr wrap="square" rtlCol="0">
            <a:spAutoFit/>
          </a:bodyPr>
          <a:lstStyle/>
          <a:p>
            <a:r>
              <a:rPr lang="en-GB" sz="1400" b="1" dirty="0">
                <a:latin typeface="Century Gothic" panose="020B0502020202020204" pitchFamily="34" charset="0"/>
              </a:rPr>
              <a:t>3. Place these events in the correct chronological order.</a:t>
            </a:r>
          </a:p>
        </p:txBody>
      </p:sp>
      <p:graphicFrame>
        <p:nvGraphicFramePr>
          <p:cNvPr id="19" name="Table 19">
            <a:extLst>
              <a:ext uri="{FF2B5EF4-FFF2-40B4-BE49-F238E27FC236}">
                <a16:creationId xmlns:a16="http://schemas.microsoft.com/office/drawing/2014/main" id="{88FD81C9-B515-48DF-9734-145F753E41F7}"/>
              </a:ext>
            </a:extLst>
          </p:cNvPr>
          <p:cNvGraphicFramePr>
            <a:graphicFrameLocks noGrp="1"/>
          </p:cNvGraphicFramePr>
          <p:nvPr>
            <p:extLst>
              <p:ext uri="{D42A27DB-BD31-4B8C-83A1-F6EECF244321}">
                <p14:modId xmlns:p14="http://schemas.microsoft.com/office/powerpoint/2010/main" val="3022561377"/>
              </p:ext>
            </p:extLst>
          </p:nvPr>
        </p:nvGraphicFramePr>
        <p:xfrm>
          <a:off x="529390" y="7910743"/>
          <a:ext cx="2249906" cy="1783080"/>
        </p:xfrm>
        <a:graphic>
          <a:graphicData uri="http://schemas.openxmlformats.org/drawingml/2006/table">
            <a:tbl>
              <a:tblPr firstRow="1" bandRow="1">
                <a:tableStyleId>{5940675A-B579-460E-94D1-54222C63F5DA}</a:tableStyleId>
              </a:tblPr>
              <a:tblGrid>
                <a:gridCol w="2249906">
                  <a:extLst>
                    <a:ext uri="{9D8B030D-6E8A-4147-A177-3AD203B41FA5}">
                      <a16:colId xmlns:a16="http://schemas.microsoft.com/office/drawing/2014/main" val="1322270953"/>
                    </a:ext>
                  </a:extLst>
                </a:gridCol>
              </a:tblGrid>
              <a:tr h="184132">
                <a:tc>
                  <a:txBody>
                    <a:bodyPr/>
                    <a:lstStyle/>
                    <a:p>
                      <a:r>
                        <a:rPr lang="en-GB" dirty="0">
                          <a:latin typeface="Century Gothic" panose="020B0502020202020204" pitchFamily="34" charset="0"/>
                        </a:rPr>
                        <a:t>The Black Death</a:t>
                      </a:r>
                    </a:p>
                  </a:txBody>
                  <a:tcPr/>
                </a:tc>
                <a:extLst>
                  <a:ext uri="{0D108BD9-81ED-4DB2-BD59-A6C34878D82A}">
                    <a16:rowId xmlns:a16="http://schemas.microsoft.com/office/drawing/2014/main" val="2582131221"/>
                  </a:ext>
                </a:extLst>
              </a:tr>
              <a:tr h="184132">
                <a:tc>
                  <a:txBody>
                    <a:bodyPr/>
                    <a:lstStyle/>
                    <a:p>
                      <a:r>
                        <a:rPr lang="en-GB" dirty="0">
                          <a:latin typeface="Century Gothic" panose="020B0502020202020204" pitchFamily="34" charset="0"/>
                        </a:rPr>
                        <a:t>The Renaissance</a:t>
                      </a:r>
                    </a:p>
                  </a:txBody>
                  <a:tcPr/>
                </a:tc>
                <a:extLst>
                  <a:ext uri="{0D108BD9-81ED-4DB2-BD59-A6C34878D82A}">
                    <a16:rowId xmlns:a16="http://schemas.microsoft.com/office/drawing/2014/main" val="248131850"/>
                  </a:ext>
                </a:extLst>
              </a:tr>
              <a:tr h="191861">
                <a:tc>
                  <a:txBody>
                    <a:bodyPr/>
                    <a:lstStyle/>
                    <a:p>
                      <a:r>
                        <a:rPr lang="en-GB" dirty="0">
                          <a:latin typeface="Century Gothic" panose="020B0502020202020204" pitchFamily="34" charset="0"/>
                        </a:rPr>
                        <a:t>The Industrial Revolution</a:t>
                      </a:r>
                    </a:p>
                  </a:txBody>
                  <a:tcPr/>
                </a:tc>
                <a:extLst>
                  <a:ext uri="{0D108BD9-81ED-4DB2-BD59-A6C34878D82A}">
                    <a16:rowId xmlns:a16="http://schemas.microsoft.com/office/drawing/2014/main" val="4091000744"/>
                  </a:ext>
                </a:extLst>
              </a:tr>
              <a:tr h="184132">
                <a:tc>
                  <a:txBody>
                    <a:bodyPr/>
                    <a:lstStyle/>
                    <a:p>
                      <a:r>
                        <a:rPr lang="en-GB" dirty="0">
                          <a:latin typeface="Century Gothic" panose="020B0502020202020204" pitchFamily="34" charset="0"/>
                        </a:rPr>
                        <a:t>The Norman Conquest</a:t>
                      </a:r>
                    </a:p>
                  </a:txBody>
                  <a:tcPr/>
                </a:tc>
                <a:extLst>
                  <a:ext uri="{0D108BD9-81ED-4DB2-BD59-A6C34878D82A}">
                    <a16:rowId xmlns:a16="http://schemas.microsoft.com/office/drawing/2014/main" val="1591189803"/>
                  </a:ext>
                </a:extLst>
              </a:tr>
              <a:tr h="184132">
                <a:tc>
                  <a:txBody>
                    <a:bodyPr/>
                    <a:lstStyle/>
                    <a:p>
                      <a:r>
                        <a:rPr lang="en-GB" dirty="0">
                          <a:latin typeface="Century Gothic" panose="020B0502020202020204" pitchFamily="34" charset="0"/>
                        </a:rPr>
                        <a:t>The First World War</a:t>
                      </a:r>
                    </a:p>
                  </a:txBody>
                  <a:tcPr/>
                </a:tc>
                <a:extLst>
                  <a:ext uri="{0D108BD9-81ED-4DB2-BD59-A6C34878D82A}">
                    <a16:rowId xmlns:a16="http://schemas.microsoft.com/office/drawing/2014/main" val="4149791970"/>
                  </a:ext>
                </a:extLst>
              </a:tr>
              <a:tr h="184132">
                <a:tc>
                  <a:txBody>
                    <a:bodyPr/>
                    <a:lstStyle/>
                    <a:p>
                      <a:r>
                        <a:rPr lang="en-GB" dirty="0">
                          <a:latin typeface="Century Gothic" panose="020B0502020202020204" pitchFamily="34" charset="0"/>
                        </a:rPr>
                        <a:t>The English Civil War</a:t>
                      </a:r>
                    </a:p>
                  </a:txBody>
                  <a:tcPr/>
                </a:tc>
                <a:extLst>
                  <a:ext uri="{0D108BD9-81ED-4DB2-BD59-A6C34878D82A}">
                    <a16:rowId xmlns:a16="http://schemas.microsoft.com/office/drawing/2014/main" val="2811569642"/>
                  </a:ext>
                </a:extLst>
              </a:tr>
            </a:tbl>
          </a:graphicData>
        </a:graphic>
      </p:graphicFrame>
      <p:graphicFrame>
        <p:nvGraphicFramePr>
          <p:cNvPr id="21" name="Table 19">
            <a:extLst>
              <a:ext uri="{FF2B5EF4-FFF2-40B4-BE49-F238E27FC236}">
                <a16:creationId xmlns:a16="http://schemas.microsoft.com/office/drawing/2014/main" id="{1A42975C-B76E-4CB3-B156-D535CB82D88F}"/>
              </a:ext>
            </a:extLst>
          </p:cNvPr>
          <p:cNvGraphicFramePr>
            <a:graphicFrameLocks noGrp="1"/>
          </p:cNvGraphicFramePr>
          <p:nvPr>
            <p:extLst>
              <p:ext uri="{D42A27DB-BD31-4B8C-83A1-F6EECF244321}">
                <p14:modId xmlns:p14="http://schemas.microsoft.com/office/powerpoint/2010/main" val="1607946437"/>
              </p:ext>
            </p:extLst>
          </p:nvPr>
        </p:nvGraphicFramePr>
        <p:xfrm>
          <a:off x="4078705" y="7910743"/>
          <a:ext cx="2249906" cy="1783080"/>
        </p:xfrm>
        <a:graphic>
          <a:graphicData uri="http://schemas.openxmlformats.org/drawingml/2006/table">
            <a:tbl>
              <a:tblPr firstRow="1" bandRow="1">
                <a:tableStyleId>{5940675A-B579-460E-94D1-54222C63F5DA}</a:tableStyleId>
              </a:tblPr>
              <a:tblGrid>
                <a:gridCol w="2249906">
                  <a:extLst>
                    <a:ext uri="{9D8B030D-6E8A-4147-A177-3AD203B41FA5}">
                      <a16:colId xmlns:a16="http://schemas.microsoft.com/office/drawing/2014/main" val="1322270953"/>
                    </a:ext>
                  </a:extLst>
                </a:gridCol>
              </a:tblGrid>
              <a:tr h="184132">
                <a:tc>
                  <a:txBody>
                    <a:bodyPr/>
                    <a:lstStyle/>
                    <a:p>
                      <a:endParaRPr lang="en-GB" dirty="0">
                        <a:latin typeface="Century Gothic" panose="020B0502020202020204" pitchFamily="34" charset="0"/>
                      </a:endParaRPr>
                    </a:p>
                  </a:txBody>
                  <a:tcPr/>
                </a:tc>
                <a:extLst>
                  <a:ext uri="{0D108BD9-81ED-4DB2-BD59-A6C34878D82A}">
                    <a16:rowId xmlns:a16="http://schemas.microsoft.com/office/drawing/2014/main" val="2582131221"/>
                  </a:ext>
                </a:extLst>
              </a:tr>
              <a:tr h="184132">
                <a:tc>
                  <a:txBody>
                    <a:bodyPr/>
                    <a:lstStyle/>
                    <a:p>
                      <a:endParaRPr lang="en-GB" dirty="0">
                        <a:latin typeface="Century Gothic" panose="020B0502020202020204" pitchFamily="34" charset="0"/>
                      </a:endParaRPr>
                    </a:p>
                  </a:txBody>
                  <a:tcPr/>
                </a:tc>
                <a:extLst>
                  <a:ext uri="{0D108BD9-81ED-4DB2-BD59-A6C34878D82A}">
                    <a16:rowId xmlns:a16="http://schemas.microsoft.com/office/drawing/2014/main" val="248131850"/>
                  </a:ext>
                </a:extLst>
              </a:tr>
              <a:tr h="191861">
                <a:tc>
                  <a:txBody>
                    <a:bodyPr/>
                    <a:lstStyle/>
                    <a:p>
                      <a:endParaRPr lang="en-GB" dirty="0">
                        <a:latin typeface="Century Gothic" panose="020B0502020202020204" pitchFamily="34" charset="0"/>
                      </a:endParaRPr>
                    </a:p>
                  </a:txBody>
                  <a:tcPr/>
                </a:tc>
                <a:extLst>
                  <a:ext uri="{0D108BD9-81ED-4DB2-BD59-A6C34878D82A}">
                    <a16:rowId xmlns:a16="http://schemas.microsoft.com/office/drawing/2014/main" val="4091000744"/>
                  </a:ext>
                </a:extLst>
              </a:tr>
              <a:tr h="184132">
                <a:tc>
                  <a:txBody>
                    <a:bodyPr/>
                    <a:lstStyle/>
                    <a:p>
                      <a:endParaRPr lang="en-GB" dirty="0">
                        <a:latin typeface="Century Gothic" panose="020B0502020202020204" pitchFamily="34" charset="0"/>
                      </a:endParaRPr>
                    </a:p>
                  </a:txBody>
                  <a:tcPr/>
                </a:tc>
                <a:extLst>
                  <a:ext uri="{0D108BD9-81ED-4DB2-BD59-A6C34878D82A}">
                    <a16:rowId xmlns:a16="http://schemas.microsoft.com/office/drawing/2014/main" val="1591189803"/>
                  </a:ext>
                </a:extLst>
              </a:tr>
              <a:tr h="184132">
                <a:tc>
                  <a:txBody>
                    <a:bodyPr/>
                    <a:lstStyle/>
                    <a:p>
                      <a:endParaRPr lang="en-GB" dirty="0">
                        <a:latin typeface="Century Gothic" panose="020B0502020202020204" pitchFamily="34" charset="0"/>
                      </a:endParaRPr>
                    </a:p>
                  </a:txBody>
                  <a:tcPr/>
                </a:tc>
                <a:extLst>
                  <a:ext uri="{0D108BD9-81ED-4DB2-BD59-A6C34878D82A}">
                    <a16:rowId xmlns:a16="http://schemas.microsoft.com/office/drawing/2014/main" val="4149791970"/>
                  </a:ext>
                </a:extLst>
              </a:tr>
              <a:tr h="184132">
                <a:tc>
                  <a:txBody>
                    <a:bodyPr/>
                    <a:lstStyle/>
                    <a:p>
                      <a:endParaRPr lang="en-GB" dirty="0">
                        <a:latin typeface="Century Gothic" panose="020B0502020202020204" pitchFamily="34" charset="0"/>
                      </a:endParaRPr>
                    </a:p>
                  </a:txBody>
                  <a:tcPr/>
                </a:tc>
                <a:extLst>
                  <a:ext uri="{0D108BD9-81ED-4DB2-BD59-A6C34878D82A}">
                    <a16:rowId xmlns:a16="http://schemas.microsoft.com/office/drawing/2014/main" val="2811569642"/>
                  </a:ext>
                </a:extLst>
              </a:tr>
            </a:tbl>
          </a:graphicData>
        </a:graphic>
      </p:graphicFrame>
      <p:sp>
        <p:nvSpPr>
          <p:cNvPr id="23" name="Slide Number Placeholder 22">
            <a:extLst>
              <a:ext uri="{FF2B5EF4-FFF2-40B4-BE49-F238E27FC236}">
                <a16:creationId xmlns:a16="http://schemas.microsoft.com/office/drawing/2014/main" id="{3C707420-16B3-4056-827A-6F566395DE07}"/>
              </a:ext>
            </a:extLst>
          </p:cNvPr>
          <p:cNvSpPr>
            <a:spLocks noGrp="1"/>
          </p:cNvSpPr>
          <p:nvPr>
            <p:ph type="sldNum" sz="quarter" idx="12"/>
          </p:nvPr>
        </p:nvSpPr>
        <p:spPr/>
        <p:txBody>
          <a:bodyPr/>
          <a:lstStyle/>
          <a:p>
            <a:fld id="{0231B44A-F6C9-4263-A266-5899A14FEC06}" type="slidenum">
              <a:rPr lang="en-GB" smtClean="0"/>
              <a:t>5</a:t>
            </a:fld>
            <a:endParaRPr lang="en-GB"/>
          </a:p>
        </p:txBody>
      </p:sp>
    </p:spTree>
    <p:extLst>
      <p:ext uri="{BB962C8B-B14F-4D97-AF65-F5344CB8AC3E}">
        <p14:creationId xmlns:p14="http://schemas.microsoft.com/office/powerpoint/2010/main" val="3868471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D70DDAA-678D-4C44-B960-5241EE9CEDFB}"/>
              </a:ext>
            </a:extLst>
          </p:cNvPr>
          <p:cNvPicPr>
            <a:picLocks noChangeAspect="1"/>
          </p:cNvPicPr>
          <p:nvPr/>
        </p:nvPicPr>
        <p:blipFill>
          <a:blip r:embed="rId2"/>
          <a:stretch>
            <a:fillRect/>
          </a:stretch>
        </p:blipFill>
        <p:spPr>
          <a:xfrm>
            <a:off x="798095" y="1500160"/>
            <a:ext cx="5277854" cy="3476629"/>
          </a:xfrm>
          <a:prstGeom prst="rect">
            <a:avLst/>
          </a:prstGeom>
        </p:spPr>
      </p:pic>
      <p:pic>
        <p:nvPicPr>
          <p:cNvPr id="3" name="Picture 2">
            <a:extLst>
              <a:ext uri="{FF2B5EF4-FFF2-40B4-BE49-F238E27FC236}">
                <a16:creationId xmlns:a16="http://schemas.microsoft.com/office/drawing/2014/main" id="{F1F3C5A7-16E8-4252-9F38-0DA0FFD3041E}"/>
              </a:ext>
            </a:extLst>
          </p:cNvPr>
          <p:cNvPicPr>
            <a:picLocks noChangeAspect="1"/>
          </p:cNvPicPr>
          <p:nvPr/>
        </p:nvPicPr>
        <p:blipFill>
          <a:blip r:embed="rId3"/>
          <a:stretch>
            <a:fillRect/>
          </a:stretch>
        </p:blipFill>
        <p:spPr>
          <a:xfrm>
            <a:off x="898358" y="7573325"/>
            <a:ext cx="5277853" cy="2965438"/>
          </a:xfrm>
          <a:prstGeom prst="rect">
            <a:avLst/>
          </a:prstGeom>
        </p:spPr>
      </p:pic>
      <p:sp>
        <p:nvSpPr>
          <p:cNvPr id="4" name="TextBox 3">
            <a:extLst>
              <a:ext uri="{FF2B5EF4-FFF2-40B4-BE49-F238E27FC236}">
                <a16:creationId xmlns:a16="http://schemas.microsoft.com/office/drawing/2014/main" id="{5CBDC152-2EBE-4276-91D2-00EAD985A125}"/>
              </a:ext>
            </a:extLst>
          </p:cNvPr>
          <p:cNvSpPr txBox="1"/>
          <p:nvPr/>
        </p:nvSpPr>
        <p:spPr>
          <a:xfrm>
            <a:off x="417094" y="362728"/>
            <a:ext cx="2630906" cy="954107"/>
          </a:xfrm>
          <a:prstGeom prst="rect">
            <a:avLst/>
          </a:prstGeom>
          <a:noFill/>
          <a:ln>
            <a:solidFill>
              <a:schemeClr val="tx1"/>
            </a:solidFill>
          </a:ln>
        </p:spPr>
        <p:txBody>
          <a:bodyPr wrap="square" rtlCol="0">
            <a:spAutoFit/>
          </a:bodyPr>
          <a:lstStyle/>
          <a:p>
            <a:pPr algn="ctr"/>
            <a:r>
              <a:rPr lang="en-GB" sz="1400" dirty="0">
                <a:latin typeface="Century Gothic" panose="020B0502020202020204" pitchFamily="34" charset="0"/>
              </a:rPr>
              <a:t>Which chorological period?</a:t>
            </a:r>
          </a:p>
          <a:p>
            <a:endParaRPr lang="en-GB" sz="1400" dirty="0">
              <a:latin typeface="Century Gothic" panose="020B0502020202020204" pitchFamily="34" charset="0"/>
            </a:endParaRPr>
          </a:p>
          <a:p>
            <a:endParaRPr lang="en-GB" sz="1400" dirty="0">
              <a:latin typeface="Century Gothic" panose="020B0502020202020204" pitchFamily="34" charset="0"/>
            </a:endParaRPr>
          </a:p>
          <a:p>
            <a:endParaRPr lang="en-GB" sz="1400" dirty="0">
              <a:latin typeface="Century Gothic" panose="020B0502020202020204" pitchFamily="34" charset="0"/>
            </a:endParaRPr>
          </a:p>
        </p:txBody>
      </p:sp>
      <p:sp>
        <p:nvSpPr>
          <p:cNvPr id="5" name="TextBox 4">
            <a:extLst>
              <a:ext uri="{FF2B5EF4-FFF2-40B4-BE49-F238E27FC236}">
                <a16:creationId xmlns:a16="http://schemas.microsoft.com/office/drawing/2014/main" id="{356EB9A4-7FEF-4C5C-A530-96DB794DB671}"/>
              </a:ext>
            </a:extLst>
          </p:cNvPr>
          <p:cNvSpPr txBox="1"/>
          <p:nvPr/>
        </p:nvSpPr>
        <p:spPr>
          <a:xfrm>
            <a:off x="3184358" y="362037"/>
            <a:ext cx="3473116" cy="954107"/>
          </a:xfrm>
          <a:prstGeom prst="rect">
            <a:avLst/>
          </a:prstGeom>
          <a:noFill/>
          <a:ln>
            <a:solidFill>
              <a:schemeClr val="tx1"/>
            </a:solidFill>
          </a:ln>
        </p:spPr>
        <p:txBody>
          <a:bodyPr wrap="square" rtlCol="0">
            <a:spAutoFit/>
          </a:bodyPr>
          <a:lstStyle/>
          <a:p>
            <a:pPr algn="ctr"/>
            <a:r>
              <a:rPr lang="en-GB" sz="1400" dirty="0">
                <a:latin typeface="Century Gothic" panose="020B0502020202020204" pitchFamily="34" charset="0"/>
              </a:rPr>
              <a:t>What do you think is happening in this picture?</a:t>
            </a:r>
          </a:p>
          <a:p>
            <a:endParaRPr lang="en-GB" sz="1400" dirty="0">
              <a:latin typeface="Century Gothic" panose="020B0502020202020204" pitchFamily="34" charset="0"/>
            </a:endParaRPr>
          </a:p>
          <a:p>
            <a:endParaRPr lang="en-GB" sz="1400" dirty="0">
              <a:latin typeface="Century Gothic" panose="020B0502020202020204" pitchFamily="34" charset="0"/>
            </a:endParaRPr>
          </a:p>
        </p:txBody>
      </p:sp>
      <p:sp>
        <p:nvSpPr>
          <p:cNvPr id="6" name="TextBox 5">
            <a:extLst>
              <a:ext uri="{FF2B5EF4-FFF2-40B4-BE49-F238E27FC236}">
                <a16:creationId xmlns:a16="http://schemas.microsoft.com/office/drawing/2014/main" id="{A5094363-2B42-4E7E-8047-3E0F01615175}"/>
              </a:ext>
            </a:extLst>
          </p:cNvPr>
          <p:cNvSpPr txBox="1"/>
          <p:nvPr/>
        </p:nvSpPr>
        <p:spPr>
          <a:xfrm>
            <a:off x="417095" y="5160114"/>
            <a:ext cx="6240380" cy="954107"/>
          </a:xfrm>
          <a:prstGeom prst="rect">
            <a:avLst/>
          </a:prstGeom>
          <a:noFill/>
          <a:ln>
            <a:solidFill>
              <a:schemeClr val="tx1"/>
            </a:solidFill>
          </a:ln>
        </p:spPr>
        <p:txBody>
          <a:bodyPr wrap="square" rtlCol="0">
            <a:spAutoFit/>
          </a:bodyPr>
          <a:lstStyle/>
          <a:p>
            <a:pPr algn="ctr"/>
            <a:r>
              <a:rPr lang="en-GB" sz="1400" dirty="0">
                <a:latin typeface="Century Gothic" panose="020B0502020202020204" pitchFamily="34" charset="0"/>
              </a:rPr>
              <a:t>What does this reveal about Crime and Punishment at that time period?</a:t>
            </a:r>
          </a:p>
          <a:p>
            <a:endParaRPr lang="en-GB" sz="1400" dirty="0">
              <a:latin typeface="Century Gothic" panose="020B0502020202020204" pitchFamily="34" charset="0"/>
            </a:endParaRPr>
          </a:p>
          <a:p>
            <a:endParaRPr lang="en-GB" sz="1400" dirty="0">
              <a:latin typeface="Century Gothic" panose="020B0502020202020204" pitchFamily="34" charset="0"/>
            </a:endParaRPr>
          </a:p>
        </p:txBody>
      </p:sp>
      <p:sp>
        <p:nvSpPr>
          <p:cNvPr id="7" name="TextBox 6">
            <a:extLst>
              <a:ext uri="{FF2B5EF4-FFF2-40B4-BE49-F238E27FC236}">
                <a16:creationId xmlns:a16="http://schemas.microsoft.com/office/drawing/2014/main" id="{556F6C52-CB8A-48DE-B8EA-612FF5A45008}"/>
              </a:ext>
            </a:extLst>
          </p:cNvPr>
          <p:cNvSpPr txBox="1"/>
          <p:nvPr/>
        </p:nvSpPr>
        <p:spPr>
          <a:xfrm>
            <a:off x="368968" y="6426573"/>
            <a:ext cx="2630906" cy="954107"/>
          </a:xfrm>
          <a:prstGeom prst="rect">
            <a:avLst/>
          </a:prstGeom>
          <a:noFill/>
          <a:ln>
            <a:solidFill>
              <a:schemeClr val="tx1"/>
            </a:solidFill>
          </a:ln>
        </p:spPr>
        <p:txBody>
          <a:bodyPr wrap="square" rtlCol="0">
            <a:spAutoFit/>
          </a:bodyPr>
          <a:lstStyle/>
          <a:p>
            <a:pPr algn="ctr"/>
            <a:r>
              <a:rPr lang="en-GB" sz="1400" dirty="0">
                <a:latin typeface="Century Gothic" panose="020B0502020202020204" pitchFamily="34" charset="0"/>
              </a:rPr>
              <a:t>Which chorological period?</a:t>
            </a:r>
          </a:p>
          <a:p>
            <a:endParaRPr lang="en-GB" sz="1400" dirty="0">
              <a:latin typeface="Century Gothic" panose="020B0502020202020204" pitchFamily="34" charset="0"/>
            </a:endParaRPr>
          </a:p>
          <a:p>
            <a:endParaRPr lang="en-GB" sz="1400" dirty="0">
              <a:latin typeface="Century Gothic" panose="020B0502020202020204" pitchFamily="34" charset="0"/>
            </a:endParaRPr>
          </a:p>
          <a:p>
            <a:endParaRPr lang="en-GB" sz="1400" dirty="0">
              <a:latin typeface="Century Gothic" panose="020B0502020202020204" pitchFamily="34" charset="0"/>
            </a:endParaRPr>
          </a:p>
        </p:txBody>
      </p:sp>
      <p:sp>
        <p:nvSpPr>
          <p:cNvPr id="8" name="TextBox 7">
            <a:extLst>
              <a:ext uri="{FF2B5EF4-FFF2-40B4-BE49-F238E27FC236}">
                <a16:creationId xmlns:a16="http://schemas.microsoft.com/office/drawing/2014/main" id="{3684D5F5-1509-4D81-AA85-08671458D1B0}"/>
              </a:ext>
            </a:extLst>
          </p:cNvPr>
          <p:cNvSpPr txBox="1"/>
          <p:nvPr/>
        </p:nvSpPr>
        <p:spPr>
          <a:xfrm>
            <a:off x="3136232" y="6425882"/>
            <a:ext cx="3473116" cy="954107"/>
          </a:xfrm>
          <a:prstGeom prst="rect">
            <a:avLst/>
          </a:prstGeom>
          <a:noFill/>
          <a:ln>
            <a:solidFill>
              <a:schemeClr val="tx1"/>
            </a:solidFill>
          </a:ln>
        </p:spPr>
        <p:txBody>
          <a:bodyPr wrap="square" rtlCol="0">
            <a:spAutoFit/>
          </a:bodyPr>
          <a:lstStyle/>
          <a:p>
            <a:pPr algn="ctr"/>
            <a:r>
              <a:rPr lang="en-GB" sz="1400" dirty="0">
                <a:latin typeface="Century Gothic" panose="020B0502020202020204" pitchFamily="34" charset="0"/>
              </a:rPr>
              <a:t>What do you think is happening in this picture?</a:t>
            </a:r>
          </a:p>
          <a:p>
            <a:endParaRPr lang="en-GB" sz="1400" dirty="0">
              <a:latin typeface="Century Gothic" panose="020B0502020202020204" pitchFamily="34" charset="0"/>
            </a:endParaRPr>
          </a:p>
          <a:p>
            <a:endParaRPr lang="en-GB" sz="1400" dirty="0">
              <a:latin typeface="Century Gothic" panose="020B0502020202020204" pitchFamily="34" charset="0"/>
            </a:endParaRPr>
          </a:p>
        </p:txBody>
      </p:sp>
      <p:sp>
        <p:nvSpPr>
          <p:cNvPr id="9" name="TextBox 8">
            <a:extLst>
              <a:ext uri="{FF2B5EF4-FFF2-40B4-BE49-F238E27FC236}">
                <a16:creationId xmlns:a16="http://schemas.microsoft.com/office/drawing/2014/main" id="{2D4D0428-3F60-4872-B4F8-E363B73862C4}"/>
              </a:ext>
            </a:extLst>
          </p:cNvPr>
          <p:cNvSpPr txBox="1"/>
          <p:nvPr/>
        </p:nvSpPr>
        <p:spPr>
          <a:xfrm>
            <a:off x="352927" y="10732790"/>
            <a:ext cx="6240380" cy="954107"/>
          </a:xfrm>
          <a:prstGeom prst="rect">
            <a:avLst/>
          </a:prstGeom>
          <a:noFill/>
          <a:ln>
            <a:solidFill>
              <a:schemeClr val="tx1"/>
            </a:solidFill>
          </a:ln>
        </p:spPr>
        <p:txBody>
          <a:bodyPr wrap="square" rtlCol="0">
            <a:spAutoFit/>
          </a:bodyPr>
          <a:lstStyle/>
          <a:p>
            <a:pPr algn="ctr"/>
            <a:r>
              <a:rPr lang="en-GB" sz="1400" dirty="0">
                <a:latin typeface="Century Gothic" panose="020B0502020202020204" pitchFamily="34" charset="0"/>
              </a:rPr>
              <a:t>What does this reveal about Crime and Punishment at that time period?</a:t>
            </a:r>
          </a:p>
          <a:p>
            <a:endParaRPr lang="en-GB" sz="1400" dirty="0">
              <a:latin typeface="Century Gothic" panose="020B0502020202020204" pitchFamily="34" charset="0"/>
            </a:endParaRPr>
          </a:p>
          <a:p>
            <a:endParaRPr lang="en-GB" sz="1400" dirty="0">
              <a:latin typeface="Century Gothic" panose="020B0502020202020204" pitchFamily="34" charset="0"/>
            </a:endParaRPr>
          </a:p>
        </p:txBody>
      </p:sp>
      <p:cxnSp>
        <p:nvCxnSpPr>
          <p:cNvPr id="11" name="Straight Arrow Connector 10">
            <a:extLst>
              <a:ext uri="{FF2B5EF4-FFF2-40B4-BE49-F238E27FC236}">
                <a16:creationId xmlns:a16="http://schemas.microsoft.com/office/drawing/2014/main" id="{16D892A4-7CB3-4755-B18D-8A0D332BF048}"/>
              </a:ext>
            </a:extLst>
          </p:cNvPr>
          <p:cNvCxnSpPr>
            <a:stCxn id="6" idx="0"/>
          </p:cNvCxnSpPr>
          <p:nvPr/>
        </p:nvCxnSpPr>
        <p:spPr>
          <a:xfrm flipV="1">
            <a:off x="3537285" y="4780547"/>
            <a:ext cx="0" cy="3795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B3B2AA9-CEFF-42EB-B14D-DE3029BC459D}"/>
              </a:ext>
            </a:extLst>
          </p:cNvPr>
          <p:cNvCxnSpPr>
            <a:stCxn id="4" idx="2"/>
          </p:cNvCxnSpPr>
          <p:nvPr/>
        </p:nvCxnSpPr>
        <p:spPr>
          <a:xfrm>
            <a:off x="1732547" y="1316835"/>
            <a:ext cx="497306" cy="44779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D681E5AF-E5BA-4D02-B3F2-E354F97552AB}"/>
              </a:ext>
            </a:extLst>
          </p:cNvPr>
          <p:cNvCxnSpPr>
            <a:stCxn id="5" idx="2"/>
          </p:cNvCxnSpPr>
          <p:nvPr/>
        </p:nvCxnSpPr>
        <p:spPr>
          <a:xfrm flipH="1">
            <a:off x="4636168" y="1316144"/>
            <a:ext cx="284748" cy="4484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AC6DD289-75A0-408E-9B39-DAA4E1596DE7}"/>
              </a:ext>
            </a:extLst>
          </p:cNvPr>
          <p:cNvCxnSpPr/>
          <p:nvPr/>
        </p:nvCxnSpPr>
        <p:spPr>
          <a:xfrm>
            <a:off x="0" y="6272463"/>
            <a:ext cx="68580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048F44CE-058C-477B-B07C-462E732D3118}"/>
              </a:ext>
            </a:extLst>
          </p:cNvPr>
          <p:cNvCxnSpPr>
            <a:stCxn id="7" idx="2"/>
          </p:cNvCxnSpPr>
          <p:nvPr/>
        </p:nvCxnSpPr>
        <p:spPr>
          <a:xfrm>
            <a:off x="1684421" y="7380680"/>
            <a:ext cx="545432" cy="5441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C183891E-E3A3-4A87-9EBC-2D8B99A1ADD7}"/>
              </a:ext>
            </a:extLst>
          </p:cNvPr>
          <p:cNvCxnSpPr>
            <a:cxnSpLocks/>
            <a:stCxn id="8" idx="2"/>
          </p:cNvCxnSpPr>
          <p:nvPr/>
        </p:nvCxnSpPr>
        <p:spPr>
          <a:xfrm flipH="1">
            <a:off x="4315327" y="7379989"/>
            <a:ext cx="557463" cy="6157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3314B932-B532-4BF7-BB3E-36AA7F8A41F7}"/>
              </a:ext>
            </a:extLst>
          </p:cNvPr>
          <p:cNvCxnSpPr>
            <a:cxnSpLocks/>
            <a:stCxn id="9" idx="0"/>
          </p:cNvCxnSpPr>
          <p:nvPr/>
        </p:nvCxnSpPr>
        <p:spPr>
          <a:xfrm flipH="1" flipV="1">
            <a:off x="3437023" y="10423636"/>
            <a:ext cx="36094" cy="3091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5" name="Slide Number Placeholder 24">
            <a:extLst>
              <a:ext uri="{FF2B5EF4-FFF2-40B4-BE49-F238E27FC236}">
                <a16:creationId xmlns:a16="http://schemas.microsoft.com/office/drawing/2014/main" id="{03DD9B30-0537-41D8-A43C-E73CE4EE96F3}"/>
              </a:ext>
            </a:extLst>
          </p:cNvPr>
          <p:cNvSpPr>
            <a:spLocks noGrp="1"/>
          </p:cNvSpPr>
          <p:nvPr>
            <p:ph type="sldNum" sz="quarter" idx="12"/>
          </p:nvPr>
        </p:nvSpPr>
        <p:spPr/>
        <p:txBody>
          <a:bodyPr/>
          <a:lstStyle/>
          <a:p>
            <a:fld id="{0231B44A-F6C9-4263-A266-5899A14FEC06}" type="slidenum">
              <a:rPr lang="en-GB" smtClean="0"/>
              <a:t>6</a:t>
            </a:fld>
            <a:endParaRPr lang="en-GB"/>
          </a:p>
        </p:txBody>
      </p:sp>
    </p:spTree>
    <p:extLst>
      <p:ext uri="{BB962C8B-B14F-4D97-AF65-F5344CB8AC3E}">
        <p14:creationId xmlns:p14="http://schemas.microsoft.com/office/powerpoint/2010/main" val="2950807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D901D3D-886E-43B7-A566-37DC5605EC9E}"/>
              </a:ext>
            </a:extLst>
          </p:cNvPr>
          <p:cNvPicPr>
            <a:picLocks noChangeAspect="1"/>
          </p:cNvPicPr>
          <p:nvPr/>
        </p:nvPicPr>
        <p:blipFill rotWithShape="1">
          <a:blip r:embed="rId2"/>
          <a:srcRect l="7143" r="7304"/>
          <a:stretch/>
        </p:blipFill>
        <p:spPr>
          <a:xfrm>
            <a:off x="1299411" y="7682911"/>
            <a:ext cx="4251157" cy="2795086"/>
          </a:xfrm>
          <a:prstGeom prst="rect">
            <a:avLst/>
          </a:prstGeom>
        </p:spPr>
      </p:pic>
      <p:pic>
        <p:nvPicPr>
          <p:cNvPr id="12" name="Picture 11">
            <a:extLst>
              <a:ext uri="{FF2B5EF4-FFF2-40B4-BE49-F238E27FC236}">
                <a16:creationId xmlns:a16="http://schemas.microsoft.com/office/drawing/2014/main" id="{F2F700D5-BFF4-4011-AD59-F50131492D33}"/>
              </a:ext>
            </a:extLst>
          </p:cNvPr>
          <p:cNvPicPr>
            <a:picLocks noChangeAspect="1"/>
          </p:cNvPicPr>
          <p:nvPr/>
        </p:nvPicPr>
        <p:blipFill rotWithShape="1">
          <a:blip r:embed="rId3"/>
          <a:srcRect b="5484"/>
          <a:stretch/>
        </p:blipFill>
        <p:spPr>
          <a:xfrm>
            <a:off x="1662114" y="1298492"/>
            <a:ext cx="3622006" cy="3532647"/>
          </a:xfrm>
          <a:prstGeom prst="rect">
            <a:avLst/>
          </a:prstGeom>
        </p:spPr>
      </p:pic>
      <p:sp>
        <p:nvSpPr>
          <p:cNvPr id="4" name="TextBox 3">
            <a:extLst>
              <a:ext uri="{FF2B5EF4-FFF2-40B4-BE49-F238E27FC236}">
                <a16:creationId xmlns:a16="http://schemas.microsoft.com/office/drawing/2014/main" id="{5CBDC152-2EBE-4276-91D2-00EAD985A125}"/>
              </a:ext>
            </a:extLst>
          </p:cNvPr>
          <p:cNvSpPr txBox="1"/>
          <p:nvPr/>
        </p:nvSpPr>
        <p:spPr>
          <a:xfrm>
            <a:off x="417094" y="362728"/>
            <a:ext cx="2630906" cy="954107"/>
          </a:xfrm>
          <a:prstGeom prst="rect">
            <a:avLst/>
          </a:prstGeom>
          <a:noFill/>
          <a:ln>
            <a:solidFill>
              <a:schemeClr val="tx1"/>
            </a:solidFill>
          </a:ln>
        </p:spPr>
        <p:txBody>
          <a:bodyPr wrap="square" rtlCol="0">
            <a:spAutoFit/>
          </a:bodyPr>
          <a:lstStyle/>
          <a:p>
            <a:pPr algn="ctr"/>
            <a:r>
              <a:rPr lang="en-GB" sz="1400" dirty="0">
                <a:latin typeface="Century Gothic" panose="020B0502020202020204" pitchFamily="34" charset="0"/>
              </a:rPr>
              <a:t>Which chorological period?</a:t>
            </a:r>
          </a:p>
          <a:p>
            <a:endParaRPr lang="en-GB" sz="1400" dirty="0">
              <a:latin typeface="Century Gothic" panose="020B0502020202020204" pitchFamily="34" charset="0"/>
            </a:endParaRPr>
          </a:p>
          <a:p>
            <a:endParaRPr lang="en-GB" sz="1400" dirty="0">
              <a:latin typeface="Century Gothic" panose="020B0502020202020204" pitchFamily="34" charset="0"/>
            </a:endParaRPr>
          </a:p>
          <a:p>
            <a:endParaRPr lang="en-GB" sz="1400" dirty="0">
              <a:latin typeface="Century Gothic" panose="020B0502020202020204" pitchFamily="34" charset="0"/>
            </a:endParaRPr>
          </a:p>
        </p:txBody>
      </p:sp>
      <p:sp>
        <p:nvSpPr>
          <p:cNvPr id="5" name="TextBox 4">
            <a:extLst>
              <a:ext uri="{FF2B5EF4-FFF2-40B4-BE49-F238E27FC236}">
                <a16:creationId xmlns:a16="http://schemas.microsoft.com/office/drawing/2014/main" id="{356EB9A4-7FEF-4C5C-A530-96DB794DB671}"/>
              </a:ext>
            </a:extLst>
          </p:cNvPr>
          <p:cNvSpPr txBox="1"/>
          <p:nvPr/>
        </p:nvSpPr>
        <p:spPr>
          <a:xfrm>
            <a:off x="3184358" y="362037"/>
            <a:ext cx="3473116" cy="954107"/>
          </a:xfrm>
          <a:prstGeom prst="rect">
            <a:avLst/>
          </a:prstGeom>
          <a:noFill/>
          <a:ln>
            <a:solidFill>
              <a:schemeClr val="tx1"/>
            </a:solidFill>
          </a:ln>
        </p:spPr>
        <p:txBody>
          <a:bodyPr wrap="square" rtlCol="0">
            <a:spAutoFit/>
          </a:bodyPr>
          <a:lstStyle/>
          <a:p>
            <a:pPr algn="ctr"/>
            <a:r>
              <a:rPr lang="en-GB" sz="1400" dirty="0">
                <a:latin typeface="Century Gothic" panose="020B0502020202020204" pitchFamily="34" charset="0"/>
              </a:rPr>
              <a:t>What do you think is happening in this picture?</a:t>
            </a:r>
          </a:p>
          <a:p>
            <a:endParaRPr lang="en-GB" sz="1400" dirty="0">
              <a:latin typeface="Century Gothic" panose="020B0502020202020204" pitchFamily="34" charset="0"/>
            </a:endParaRPr>
          </a:p>
          <a:p>
            <a:endParaRPr lang="en-GB" sz="1400" dirty="0">
              <a:latin typeface="Century Gothic" panose="020B0502020202020204" pitchFamily="34" charset="0"/>
            </a:endParaRPr>
          </a:p>
        </p:txBody>
      </p:sp>
      <p:sp>
        <p:nvSpPr>
          <p:cNvPr id="6" name="TextBox 5">
            <a:extLst>
              <a:ext uri="{FF2B5EF4-FFF2-40B4-BE49-F238E27FC236}">
                <a16:creationId xmlns:a16="http://schemas.microsoft.com/office/drawing/2014/main" id="{A5094363-2B42-4E7E-8047-3E0F01615175}"/>
              </a:ext>
            </a:extLst>
          </p:cNvPr>
          <p:cNvSpPr txBox="1"/>
          <p:nvPr/>
        </p:nvSpPr>
        <p:spPr>
          <a:xfrm>
            <a:off x="417095" y="5160114"/>
            <a:ext cx="6240380" cy="954107"/>
          </a:xfrm>
          <a:prstGeom prst="rect">
            <a:avLst/>
          </a:prstGeom>
          <a:noFill/>
          <a:ln>
            <a:solidFill>
              <a:schemeClr val="tx1"/>
            </a:solidFill>
          </a:ln>
        </p:spPr>
        <p:txBody>
          <a:bodyPr wrap="square" rtlCol="0">
            <a:spAutoFit/>
          </a:bodyPr>
          <a:lstStyle/>
          <a:p>
            <a:pPr algn="ctr"/>
            <a:r>
              <a:rPr lang="en-GB" sz="1400" dirty="0">
                <a:latin typeface="Century Gothic" panose="020B0502020202020204" pitchFamily="34" charset="0"/>
              </a:rPr>
              <a:t>What does this reveal about Crime and Punishment at that time period?</a:t>
            </a:r>
          </a:p>
          <a:p>
            <a:endParaRPr lang="en-GB" sz="1400" dirty="0">
              <a:latin typeface="Century Gothic" panose="020B0502020202020204" pitchFamily="34" charset="0"/>
            </a:endParaRPr>
          </a:p>
          <a:p>
            <a:endParaRPr lang="en-GB" sz="1400" dirty="0">
              <a:latin typeface="Century Gothic" panose="020B0502020202020204" pitchFamily="34" charset="0"/>
            </a:endParaRPr>
          </a:p>
        </p:txBody>
      </p:sp>
      <p:sp>
        <p:nvSpPr>
          <p:cNvPr id="7" name="TextBox 6">
            <a:extLst>
              <a:ext uri="{FF2B5EF4-FFF2-40B4-BE49-F238E27FC236}">
                <a16:creationId xmlns:a16="http://schemas.microsoft.com/office/drawing/2014/main" id="{556F6C52-CB8A-48DE-B8EA-612FF5A45008}"/>
              </a:ext>
            </a:extLst>
          </p:cNvPr>
          <p:cNvSpPr txBox="1"/>
          <p:nvPr/>
        </p:nvSpPr>
        <p:spPr>
          <a:xfrm>
            <a:off x="368968" y="6426573"/>
            <a:ext cx="2630906" cy="954107"/>
          </a:xfrm>
          <a:prstGeom prst="rect">
            <a:avLst/>
          </a:prstGeom>
          <a:noFill/>
          <a:ln>
            <a:solidFill>
              <a:schemeClr val="tx1"/>
            </a:solidFill>
          </a:ln>
        </p:spPr>
        <p:txBody>
          <a:bodyPr wrap="square" rtlCol="0">
            <a:spAutoFit/>
          </a:bodyPr>
          <a:lstStyle/>
          <a:p>
            <a:pPr algn="ctr"/>
            <a:r>
              <a:rPr lang="en-GB" sz="1400" dirty="0">
                <a:latin typeface="Century Gothic" panose="020B0502020202020204" pitchFamily="34" charset="0"/>
              </a:rPr>
              <a:t>Which chorological period?</a:t>
            </a:r>
          </a:p>
          <a:p>
            <a:endParaRPr lang="en-GB" sz="1400" dirty="0">
              <a:latin typeface="Century Gothic" panose="020B0502020202020204" pitchFamily="34" charset="0"/>
            </a:endParaRPr>
          </a:p>
          <a:p>
            <a:endParaRPr lang="en-GB" sz="1400" dirty="0">
              <a:latin typeface="Century Gothic" panose="020B0502020202020204" pitchFamily="34" charset="0"/>
            </a:endParaRPr>
          </a:p>
          <a:p>
            <a:endParaRPr lang="en-GB" sz="1400" dirty="0">
              <a:latin typeface="Century Gothic" panose="020B0502020202020204" pitchFamily="34" charset="0"/>
            </a:endParaRPr>
          </a:p>
        </p:txBody>
      </p:sp>
      <p:sp>
        <p:nvSpPr>
          <p:cNvPr id="8" name="TextBox 7">
            <a:extLst>
              <a:ext uri="{FF2B5EF4-FFF2-40B4-BE49-F238E27FC236}">
                <a16:creationId xmlns:a16="http://schemas.microsoft.com/office/drawing/2014/main" id="{3684D5F5-1509-4D81-AA85-08671458D1B0}"/>
              </a:ext>
            </a:extLst>
          </p:cNvPr>
          <p:cNvSpPr txBox="1"/>
          <p:nvPr/>
        </p:nvSpPr>
        <p:spPr>
          <a:xfrm>
            <a:off x="3136232" y="6425882"/>
            <a:ext cx="3473116" cy="954107"/>
          </a:xfrm>
          <a:prstGeom prst="rect">
            <a:avLst/>
          </a:prstGeom>
          <a:noFill/>
          <a:ln>
            <a:solidFill>
              <a:schemeClr val="tx1"/>
            </a:solidFill>
          </a:ln>
        </p:spPr>
        <p:txBody>
          <a:bodyPr wrap="square" rtlCol="0">
            <a:spAutoFit/>
          </a:bodyPr>
          <a:lstStyle/>
          <a:p>
            <a:pPr algn="ctr"/>
            <a:r>
              <a:rPr lang="en-GB" sz="1400" dirty="0">
                <a:latin typeface="Century Gothic" panose="020B0502020202020204" pitchFamily="34" charset="0"/>
              </a:rPr>
              <a:t>What do you think is happening in this picture?</a:t>
            </a:r>
          </a:p>
          <a:p>
            <a:endParaRPr lang="en-GB" sz="1400" dirty="0">
              <a:latin typeface="Century Gothic" panose="020B0502020202020204" pitchFamily="34" charset="0"/>
            </a:endParaRPr>
          </a:p>
          <a:p>
            <a:endParaRPr lang="en-GB" sz="1400" dirty="0">
              <a:latin typeface="Century Gothic" panose="020B0502020202020204" pitchFamily="34" charset="0"/>
            </a:endParaRPr>
          </a:p>
        </p:txBody>
      </p:sp>
      <p:sp>
        <p:nvSpPr>
          <p:cNvPr id="9" name="TextBox 8">
            <a:extLst>
              <a:ext uri="{FF2B5EF4-FFF2-40B4-BE49-F238E27FC236}">
                <a16:creationId xmlns:a16="http://schemas.microsoft.com/office/drawing/2014/main" id="{2D4D0428-3F60-4872-B4F8-E363B73862C4}"/>
              </a:ext>
            </a:extLst>
          </p:cNvPr>
          <p:cNvSpPr txBox="1"/>
          <p:nvPr/>
        </p:nvSpPr>
        <p:spPr>
          <a:xfrm>
            <a:off x="352927" y="10732790"/>
            <a:ext cx="6240380" cy="954107"/>
          </a:xfrm>
          <a:prstGeom prst="rect">
            <a:avLst/>
          </a:prstGeom>
          <a:noFill/>
          <a:ln>
            <a:solidFill>
              <a:schemeClr val="tx1"/>
            </a:solidFill>
          </a:ln>
        </p:spPr>
        <p:txBody>
          <a:bodyPr wrap="square" rtlCol="0">
            <a:spAutoFit/>
          </a:bodyPr>
          <a:lstStyle/>
          <a:p>
            <a:pPr algn="ctr"/>
            <a:r>
              <a:rPr lang="en-GB" sz="1400" dirty="0">
                <a:latin typeface="Century Gothic" panose="020B0502020202020204" pitchFamily="34" charset="0"/>
              </a:rPr>
              <a:t>What does this reveal about Crime and Punishment at that time period?</a:t>
            </a:r>
          </a:p>
          <a:p>
            <a:endParaRPr lang="en-GB" sz="1400" dirty="0">
              <a:latin typeface="Century Gothic" panose="020B0502020202020204" pitchFamily="34" charset="0"/>
            </a:endParaRPr>
          </a:p>
          <a:p>
            <a:endParaRPr lang="en-GB" sz="1400" dirty="0">
              <a:latin typeface="Century Gothic" panose="020B0502020202020204" pitchFamily="34" charset="0"/>
            </a:endParaRPr>
          </a:p>
        </p:txBody>
      </p:sp>
      <p:cxnSp>
        <p:nvCxnSpPr>
          <p:cNvPr id="11" name="Straight Arrow Connector 10">
            <a:extLst>
              <a:ext uri="{FF2B5EF4-FFF2-40B4-BE49-F238E27FC236}">
                <a16:creationId xmlns:a16="http://schemas.microsoft.com/office/drawing/2014/main" id="{16D892A4-7CB3-4755-B18D-8A0D332BF048}"/>
              </a:ext>
            </a:extLst>
          </p:cNvPr>
          <p:cNvCxnSpPr>
            <a:stCxn id="6" idx="0"/>
          </p:cNvCxnSpPr>
          <p:nvPr/>
        </p:nvCxnSpPr>
        <p:spPr>
          <a:xfrm flipV="1">
            <a:off x="3537285" y="4780547"/>
            <a:ext cx="0" cy="3795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B3B2AA9-CEFF-42EB-B14D-DE3029BC459D}"/>
              </a:ext>
            </a:extLst>
          </p:cNvPr>
          <p:cNvCxnSpPr>
            <a:stCxn id="4" idx="2"/>
          </p:cNvCxnSpPr>
          <p:nvPr/>
        </p:nvCxnSpPr>
        <p:spPr>
          <a:xfrm>
            <a:off x="1732547" y="1316835"/>
            <a:ext cx="497306" cy="44779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D681E5AF-E5BA-4D02-B3F2-E354F97552AB}"/>
              </a:ext>
            </a:extLst>
          </p:cNvPr>
          <p:cNvCxnSpPr>
            <a:stCxn id="5" idx="2"/>
          </p:cNvCxnSpPr>
          <p:nvPr/>
        </p:nvCxnSpPr>
        <p:spPr>
          <a:xfrm flipH="1">
            <a:off x="4636168" y="1316144"/>
            <a:ext cx="284748" cy="4484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AC6DD289-75A0-408E-9B39-DAA4E1596DE7}"/>
              </a:ext>
            </a:extLst>
          </p:cNvPr>
          <p:cNvCxnSpPr/>
          <p:nvPr/>
        </p:nvCxnSpPr>
        <p:spPr>
          <a:xfrm>
            <a:off x="0" y="6272463"/>
            <a:ext cx="68580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048F44CE-058C-477B-B07C-462E732D3118}"/>
              </a:ext>
            </a:extLst>
          </p:cNvPr>
          <p:cNvCxnSpPr>
            <a:stCxn id="7" idx="2"/>
          </p:cNvCxnSpPr>
          <p:nvPr/>
        </p:nvCxnSpPr>
        <p:spPr>
          <a:xfrm>
            <a:off x="1684421" y="7380680"/>
            <a:ext cx="545432" cy="5441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C183891E-E3A3-4A87-9EBC-2D8B99A1ADD7}"/>
              </a:ext>
            </a:extLst>
          </p:cNvPr>
          <p:cNvCxnSpPr>
            <a:cxnSpLocks/>
            <a:stCxn id="8" idx="2"/>
          </p:cNvCxnSpPr>
          <p:nvPr/>
        </p:nvCxnSpPr>
        <p:spPr>
          <a:xfrm flipH="1">
            <a:off x="4315327" y="7379989"/>
            <a:ext cx="557463" cy="6157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3314B932-B532-4BF7-BB3E-36AA7F8A41F7}"/>
              </a:ext>
            </a:extLst>
          </p:cNvPr>
          <p:cNvCxnSpPr>
            <a:cxnSpLocks/>
            <a:stCxn id="9" idx="0"/>
          </p:cNvCxnSpPr>
          <p:nvPr/>
        </p:nvCxnSpPr>
        <p:spPr>
          <a:xfrm flipH="1" flipV="1">
            <a:off x="3437023" y="10423636"/>
            <a:ext cx="36094" cy="3091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Slide Number Placeholder 15">
            <a:extLst>
              <a:ext uri="{FF2B5EF4-FFF2-40B4-BE49-F238E27FC236}">
                <a16:creationId xmlns:a16="http://schemas.microsoft.com/office/drawing/2014/main" id="{D536FF53-40EE-4A5B-8934-7D3225C196F2}"/>
              </a:ext>
            </a:extLst>
          </p:cNvPr>
          <p:cNvSpPr>
            <a:spLocks noGrp="1"/>
          </p:cNvSpPr>
          <p:nvPr>
            <p:ph type="sldNum" sz="quarter" idx="12"/>
          </p:nvPr>
        </p:nvSpPr>
        <p:spPr/>
        <p:txBody>
          <a:bodyPr/>
          <a:lstStyle/>
          <a:p>
            <a:fld id="{0231B44A-F6C9-4263-A266-5899A14FEC06}" type="slidenum">
              <a:rPr lang="en-GB" smtClean="0"/>
              <a:t>7</a:t>
            </a:fld>
            <a:endParaRPr lang="en-GB"/>
          </a:p>
        </p:txBody>
      </p:sp>
    </p:spTree>
    <p:extLst>
      <p:ext uri="{BB962C8B-B14F-4D97-AF65-F5344CB8AC3E}">
        <p14:creationId xmlns:p14="http://schemas.microsoft.com/office/powerpoint/2010/main" val="151349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0BFB6EF7-06D7-46D3-A6B0-BBB90F1CF7C5}"/>
              </a:ext>
            </a:extLst>
          </p:cNvPr>
          <p:cNvSpPr txBox="1"/>
          <p:nvPr/>
        </p:nvSpPr>
        <p:spPr>
          <a:xfrm>
            <a:off x="380999" y="449179"/>
            <a:ext cx="6096002" cy="523220"/>
          </a:xfrm>
          <a:prstGeom prst="rect">
            <a:avLst/>
          </a:prstGeom>
          <a:noFill/>
        </p:spPr>
        <p:txBody>
          <a:bodyPr wrap="square" rtlCol="0">
            <a:spAutoFit/>
          </a:bodyPr>
          <a:lstStyle/>
          <a:p>
            <a:pPr algn="ctr"/>
            <a:r>
              <a:rPr lang="en-GB" sz="2800" dirty="0">
                <a:latin typeface="Modern Love Caps" panose="04070805081001020A01" pitchFamily="82" charset="0"/>
              </a:rPr>
              <a:t>The Big Story of Crime and Punishment</a:t>
            </a:r>
          </a:p>
        </p:txBody>
      </p:sp>
      <p:sp>
        <p:nvSpPr>
          <p:cNvPr id="12" name="TextBox 11">
            <a:extLst>
              <a:ext uri="{FF2B5EF4-FFF2-40B4-BE49-F238E27FC236}">
                <a16:creationId xmlns:a16="http://schemas.microsoft.com/office/drawing/2014/main" id="{77C94BCC-3DF6-4A05-BB02-E077C0CE8CC8}"/>
              </a:ext>
            </a:extLst>
          </p:cNvPr>
          <p:cNvSpPr txBox="1"/>
          <p:nvPr/>
        </p:nvSpPr>
        <p:spPr>
          <a:xfrm>
            <a:off x="380999" y="972399"/>
            <a:ext cx="6096002" cy="2462213"/>
          </a:xfrm>
          <a:prstGeom prst="rect">
            <a:avLst/>
          </a:prstGeom>
          <a:noFill/>
          <a:ln>
            <a:solidFill>
              <a:schemeClr val="tx1"/>
            </a:solidFill>
          </a:ln>
        </p:spPr>
        <p:txBody>
          <a:bodyPr wrap="square" rtlCol="0">
            <a:spAutoFit/>
          </a:bodyPr>
          <a:lstStyle/>
          <a:p>
            <a:r>
              <a:rPr lang="en-GB" sz="1400" dirty="0">
                <a:latin typeface="Century Gothic" panose="020B0502020202020204" pitchFamily="34" charset="0"/>
              </a:rPr>
              <a:t>Throughout this topic, you will study the crime and punishment over 1000 years. We will focus on four periods:</a:t>
            </a:r>
          </a:p>
          <a:p>
            <a:pPr marL="285750" indent="-285750">
              <a:buFont typeface="Arial" panose="020B0604020202020204" pitchFamily="34" charset="0"/>
              <a:buChar char="•"/>
            </a:pPr>
            <a:r>
              <a:rPr lang="en-GB" sz="1400" dirty="0">
                <a:latin typeface="Century Gothic" panose="020B0502020202020204" pitchFamily="34" charset="0"/>
              </a:rPr>
              <a:t>1000-1500</a:t>
            </a:r>
          </a:p>
          <a:p>
            <a:pPr marL="285750" indent="-285750">
              <a:buFont typeface="Arial" panose="020B0604020202020204" pitchFamily="34" charset="0"/>
              <a:buChar char="•"/>
            </a:pPr>
            <a:r>
              <a:rPr lang="en-GB" sz="1400" dirty="0">
                <a:latin typeface="Century Gothic" panose="020B0502020202020204" pitchFamily="34" charset="0"/>
              </a:rPr>
              <a:t>1500-1700</a:t>
            </a:r>
          </a:p>
          <a:p>
            <a:pPr marL="285750" indent="-285750">
              <a:buFont typeface="Arial" panose="020B0604020202020204" pitchFamily="34" charset="0"/>
              <a:buChar char="•"/>
            </a:pPr>
            <a:r>
              <a:rPr lang="en-GB" sz="1400" dirty="0">
                <a:latin typeface="Century Gothic" panose="020B0502020202020204" pitchFamily="34" charset="0"/>
              </a:rPr>
              <a:t>1700-1900</a:t>
            </a:r>
          </a:p>
          <a:p>
            <a:pPr marL="285750" indent="-285750">
              <a:buFont typeface="Arial" panose="020B0604020202020204" pitchFamily="34" charset="0"/>
              <a:buChar char="•"/>
            </a:pPr>
            <a:r>
              <a:rPr lang="en-GB" sz="1400" dirty="0">
                <a:latin typeface="Century Gothic" panose="020B0502020202020204" pitchFamily="34" charset="0"/>
              </a:rPr>
              <a:t>1900-present day</a:t>
            </a:r>
          </a:p>
          <a:p>
            <a:endParaRPr lang="en-GB" sz="1400" dirty="0">
              <a:latin typeface="Century Gothic" panose="020B0502020202020204" pitchFamily="34" charset="0"/>
            </a:endParaRPr>
          </a:p>
          <a:p>
            <a:r>
              <a:rPr lang="en-GB" sz="1400" dirty="0">
                <a:latin typeface="Century Gothic" panose="020B0502020202020204" pitchFamily="34" charset="0"/>
              </a:rPr>
              <a:t> For each period in time we look at, you will learn about</a:t>
            </a:r>
          </a:p>
          <a:p>
            <a:pPr marL="342900" indent="-342900">
              <a:buFont typeface="+mj-lt"/>
              <a:buAutoNum type="arabicPeriod"/>
            </a:pPr>
            <a:r>
              <a:rPr lang="en-GB" sz="1400" dirty="0">
                <a:latin typeface="Century Gothic" panose="020B0502020202020204" pitchFamily="34" charset="0"/>
              </a:rPr>
              <a:t>Criminal Activity – what people thought was a crime</a:t>
            </a:r>
          </a:p>
          <a:p>
            <a:pPr marL="342900" indent="-342900">
              <a:buFont typeface="+mj-lt"/>
              <a:buAutoNum type="arabicPeriod"/>
            </a:pPr>
            <a:r>
              <a:rPr lang="en-GB" sz="1400" dirty="0">
                <a:latin typeface="Century Gothic" panose="020B0502020202020204" pitchFamily="34" charset="0"/>
              </a:rPr>
              <a:t>How the law was enforced</a:t>
            </a:r>
          </a:p>
          <a:p>
            <a:pPr marL="342900" indent="-342900">
              <a:buFont typeface="+mj-lt"/>
              <a:buAutoNum type="arabicPeriod"/>
            </a:pPr>
            <a:r>
              <a:rPr lang="en-GB" sz="1400" dirty="0">
                <a:latin typeface="Century Gothic" panose="020B0502020202020204" pitchFamily="34" charset="0"/>
              </a:rPr>
              <a:t>How criminals were punished</a:t>
            </a:r>
          </a:p>
        </p:txBody>
      </p:sp>
      <p:pic>
        <p:nvPicPr>
          <p:cNvPr id="4" name="Picture 3">
            <a:extLst>
              <a:ext uri="{FF2B5EF4-FFF2-40B4-BE49-F238E27FC236}">
                <a16:creationId xmlns:a16="http://schemas.microsoft.com/office/drawing/2014/main" id="{00C94FC2-A4AE-4470-897C-91755B935264}"/>
              </a:ext>
            </a:extLst>
          </p:cNvPr>
          <p:cNvPicPr>
            <a:picLocks noChangeAspect="1"/>
          </p:cNvPicPr>
          <p:nvPr/>
        </p:nvPicPr>
        <p:blipFill rotWithShape="1">
          <a:blip r:embed="rId2"/>
          <a:srcRect l="49863" t="21105" r="27667" b="51183"/>
          <a:stretch/>
        </p:blipFill>
        <p:spPr>
          <a:xfrm>
            <a:off x="977747" y="3690784"/>
            <a:ext cx="4902505" cy="3400927"/>
          </a:xfrm>
          <a:prstGeom prst="rect">
            <a:avLst/>
          </a:prstGeom>
        </p:spPr>
      </p:pic>
      <p:sp>
        <p:nvSpPr>
          <p:cNvPr id="7" name="TextBox 6">
            <a:extLst>
              <a:ext uri="{FF2B5EF4-FFF2-40B4-BE49-F238E27FC236}">
                <a16:creationId xmlns:a16="http://schemas.microsoft.com/office/drawing/2014/main" id="{7FEFD13A-8C0E-4369-A585-FE988FF18800}"/>
              </a:ext>
            </a:extLst>
          </p:cNvPr>
          <p:cNvSpPr txBox="1"/>
          <p:nvPr/>
        </p:nvSpPr>
        <p:spPr>
          <a:xfrm>
            <a:off x="330200" y="7347884"/>
            <a:ext cx="6146801" cy="3046988"/>
          </a:xfrm>
          <a:prstGeom prst="rect">
            <a:avLst/>
          </a:prstGeom>
          <a:noFill/>
        </p:spPr>
        <p:txBody>
          <a:bodyPr wrap="square" rtlCol="0">
            <a:spAutoFit/>
          </a:bodyPr>
          <a:lstStyle/>
          <a:p>
            <a:r>
              <a:rPr lang="en-GB" sz="1600" dirty="0">
                <a:latin typeface="Century Gothic" panose="020B0502020202020204" pitchFamily="34" charset="0"/>
              </a:rPr>
              <a:t>On the next page, there is an overview of Crime and Punishment 1000-1500. (Please be mindful this is an overview and not the complete story of Crime and Punishment.)</a:t>
            </a:r>
          </a:p>
          <a:p>
            <a:r>
              <a:rPr lang="en-GB" sz="1600" b="1" dirty="0">
                <a:latin typeface="Century Gothic" panose="020B0502020202020204" pitchFamily="34" charset="0"/>
              </a:rPr>
              <a:t>Task: Using the pages provided, create your version of a mind map for each of the four time periods.</a:t>
            </a:r>
          </a:p>
          <a:p>
            <a:r>
              <a:rPr lang="en-GB" sz="1600" dirty="0">
                <a:latin typeface="Century Gothic" panose="020B0502020202020204" pitchFamily="34" charset="0"/>
              </a:rPr>
              <a:t>You </a:t>
            </a:r>
            <a:r>
              <a:rPr lang="en-GB" sz="1600" u="sng" dirty="0">
                <a:latin typeface="Century Gothic" panose="020B0502020202020204" pitchFamily="34" charset="0"/>
              </a:rPr>
              <a:t>must</a:t>
            </a:r>
            <a:r>
              <a:rPr lang="en-GB" sz="1600" dirty="0">
                <a:latin typeface="Century Gothic" panose="020B0502020202020204" pitchFamily="34" charset="0"/>
              </a:rPr>
              <a:t> include these three headings</a:t>
            </a:r>
          </a:p>
          <a:p>
            <a:pPr marL="457200" indent="-457200">
              <a:buFont typeface="Arial" panose="020B0604020202020204" pitchFamily="34" charset="0"/>
              <a:buChar char="•"/>
            </a:pPr>
            <a:r>
              <a:rPr lang="en-GB" sz="1600" dirty="0">
                <a:latin typeface="Century Gothic" panose="020B0502020202020204" pitchFamily="34" charset="0"/>
              </a:rPr>
              <a:t>Criminal Activity – What was the nature of crime in each period</a:t>
            </a:r>
          </a:p>
          <a:p>
            <a:pPr marL="457200" indent="-457200">
              <a:buFont typeface="Arial" panose="020B0604020202020204" pitchFamily="34" charset="0"/>
              <a:buChar char="•"/>
            </a:pPr>
            <a:r>
              <a:rPr lang="en-GB" sz="1600" dirty="0">
                <a:latin typeface="Century Gothic" panose="020B0502020202020204" pitchFamily="34" charset="0"/>
              </a:rPr>
              <a:t>Methods used to enforce law – What was the role of authority and communities in law enforcement</a:t>
            </a:r>
          </a:p>
          <a:p>
            <a:pPr marL="457200" indent="-457200">
              <a:buFont typeface="Arial" panose="020B0604020202020204" pitchFamily="34" charset="0"/>
              <a:buChar char="•"/>
            </a:pPr>
            <a:r>
              <a:rPr lang="en-GB" sz="1600" dirty="0">
                <a:latin typeface="Century Gothic" panose="020B0502020202020204" pitchFamily="34" charset="0"/>
              </a:rPr>
              <a:t>Methods used to punish criminals – What was the main purpose of punishment?</a:t>
            </a:r>
          </a:p>
        </p:txBody>
      </p:sp>
      <p:sp>
        <p:nvSpPr>
          <p:cNvPr id="8" name="Slide Number Placeholder 7">
            <a:extLst>
              <a:ext uri="{FF2B5EF4-FFF2-40B4-BE49-F238E27FC236}">
                <a16:creationId xmlns:a16="http://schemas.microsoft.com/office/drawing/2014/main" id="{AA62CF20-0C7E-4686-BA81-25F1F080FF08}"/>
              </a:ext>
            </a:extLst>
          </p:cNvPr>
          <p:cNvSpPr>
            <a:spLocks noGrp="1"/>
          </p:cNvSpPr>
          <p:nvPr>
            <p:ph type="sldNum" sz="quarter" idx="12"/>
          </p:nvPr>
        </p:nvSpPr>
        <p:spPr/>
        <p:txBody>
          <a:bodyPr/>
          <a:lstStyle/>
          <a:p>
            <a:fld id="{0231B44A-F6C9-4263-A266-5899A14FEC06}" type="slidenum">
              <a:rPr lang="en-GB" smtClean="0"/>
              <a:t>8</a:t>
            </a:fld>
            <a:endParaRPr lang="en-GB"/>
          </a:p>
        </p:txBody>
      </p:sp>
    </p:spTree>
    <p:extLst>
      <p:ext uri="{BB962C8B-B14F-4D97-AF65-F5344CB8AC3E}">
        <p14:creationId xmlns:p14="http://schemas.microsoft.com/office/powerpoint/2010/main" val="2670826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3AC325-13D4-41FE-B7A8-6E58AF5E502C}"/>
              </a:ext>
            </a:extLst>
          </p:cNvPr>
          <p:cNvPicPr>
            <a:picLocks noChangeAspect="1"/>
          </p:cNvPicPr>
          <p:nvPr/>
        </p:nvPicPr>
        <p:blipFill rotWithShape="1">
          <a:blip r:embed="rId2"/>
          <a:srcRect l="26513" t="9667" r="27536" b="9728"/>
          <a:stretch/>
        </p:blipFill>
        <p:spPr>
          <a:xfrm>
            <a:off x="134062" y="50800"/>
            <a:ext cx="6100782" cy="6019799"/>
          </a:xfrm>
          <a:prstGeom prst="rect">
            <a:avLst/>
          </a:prstGeom>
        </p:spPr>
      </p:pic>
      <p:pic>
        <p:nvPicPr>
          <p:cNvPr id="6" name="Picture 5">
            <a:extLst>
              <a:ext uri="{FF2B5EF4-FFF2-40B4-BE49-F238E27FC236}">
                <a16:creationId xmlns:a16="http://schemas.microsoft.com/office/drawing/2014/main" id="{14C507A1-462A-4B2F-B0DB-2B0FAFD14B11}"/>
              </a:ext>
            </a:extLst>
          </p:cNvPr>
          <p:cNvPicPr>
            <a:picLocks noChangeAspect="1"/>
          </p:cNvPicPr>
          <p:nvPr/>
        </p:nvPicPr>
        <p:blipFill>
          <a:blip r:embed="rId3"/>
          <a:stretch>
            <a:fillRect/>
          </a:stretch>
        </p:blipFill>
        <p:spPr>
          <a:xfrm>
            <a:off x="134061" y="6121399"/>
            <a:ext cx="6392511" cy="5994401"/>
          </a:xfrm>
          <a:prstGeom prst="rect">
            <a:avLst/>
          </a:prstGeom>
        </p:spPr>
      </p:pic>
      <p:sp>
        <p:nvSpPr>
          <p:cNvPr id="7" name="Slide Number Placeholder 6">
            <a:extLst>
              <a:ext uri="{FF2B5EF4-FFF2-40B4-BE49-F238E27FC236}">
                <a16:creationId xmlns:a16="http://schemas.microsoft.com/office/drawing/2014/main" id="{4B02FE29-74F5-419A-ABDA-26BFCE483E08}"/>
              </a:ext>
            </a:extLst>
          </p:cNvPr>
          <p:cNvSpPr>
            <a:spLocks noGrp="1"/>
          </p:cNvSpPr>
          <p:nvPr>
            <p:ph type="sldNum" sz="quarter" idx="12"/>
          </p:nvPr>
        </p:nvSpPr>
        <p:spPr/>
        <p:txBody>
          <a:bodyPr/>
          <a:lstStyle/>
          <a:p>
            <a:fld id="{0231B44A-F6C9-4263-A266-5899A14FEC06}" type="slidenum">
              <a:rPr lang="en-GB" smtClean="0"/>
              <a:t>9</a:t>
            </a:fld>
            <a:endParaRPr lang="en-GB"/>
          </a:p>
        </p:txBody>
      </p:sp>
    </p:spTree>
    <p:extLst>
      <p:ext uri="{BB962C8B-B14F-4D97-AF65-F5344CB8AC3E}">
        <p14:creationId xmlns:p14="http://schemas.microsoft.com/office/powerpoint/2010/main" val="33657336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196</TotalTime>
  <Words>1416</Words>
  <Application>Microsoft Office PowerPoint</Application>
  <PresentationFormat>Widescreen</PresentationFormat>
  <Paragraphs>172</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Century Gothic</vt:lpstr>
      <vt:lpstr>Modern Love Caps</vt:lpstr>
      <vt:lpstr>Office Theme</vt:lpstr>
      <vt:lpstr>An introduction to Crime and Punishment through time, c.1000-present 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Crime and Punishment 1000-1500</vt:lpstr>
      <vt:lpstr>Crime and Punishment 1500-1700</vt:lpstr>
      <vt:lpstr>Crime and Punishment 1700-1900</vt:lpstr>
      <vt:lpstr>Crime and Punishment 1900-present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 Herbert</dc:creator>
  <cp:lastModifiedBy>Aaron Johncock</cp:lastModifiedBy>
  <cp:revision>17</cp:revision>
  <dcterms:created xsi:type="dcterms:W3CDTF">2020-07-13T09:18:38Z</dcterms:created>
  <dcterms:modified xsi:type="dcterms:W3CDTF">2020-08-13T13:52:34Z</dcterms:modified>
</cp:coreProperties>
</file>