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5" userDrawn="1">
          <p15:clr>
            <a:srgbClr val="A4A3A4"/>
          </p15:clr>
        </p15:guide>
        <p15:guide id="2" pos="25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am Trent" initials="MT" lastIdx="3" clrIdx="0">
    <p:extLst>
      <p:ext uri="{19B8F6BF-5375-455C-9EA6-DF929625EA0E}">
        <p15:presenceInfo xmlns:p15="http://schemas.microsoft.com/office/powerpoint/2012/main" userId="S::miriam.trent@edcoms.co.uk::b6bf3ace-1470-4a4e-a051-19b1b00d9040" providerId="AD"/>
      </p:ext>
    </p:extLst>
  </p:cmAuthor>
  <p:cmAuthor id="2" name="Scott Duncan-Brown" initials="SD" lastIdx="1" clrIdx="1">
    <p:extLst>
      <p:ext uri="{19B8F6BF-5375-455C-9EA6-DF929625EA0E}">
        <p15:presenceInfo xmlns:p15="http://schemas.microsoft.com/office/powerpoint/2012/main" userId="Scott Duncan-Brown" providerId="None"/>
      </p:ext>
    </p:extLst>
  </p:cmAuthor>
  <p:cmAuthor id="3" name="Natasha Sankarsingh" initials="NS" lastIdx="4" clrIdx="2">
    <p:extLst>
      <p:ext uri="{19B8F6BF-5375-455C-9EA6-DF929625EA0E}">
        <p15:presenceInfo xmlns:p15="http://schemas.microsoft.com/office/powerpoint/2012/main" userId="S::Natasha.Sankarsingh@edcoms.co.uk::93547ebc-9cf4-4da2-87bf-ff2b7e2804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26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29" autoAdjust="0"/>
    <p:restoredTop sz="79201" autoAdjust="0"/>
  </p:normalViewPr>
  <p:slideViewPr>
    <p:cSldViewPr snapToGrid="0" snapToObjects="1" showGuides="1">
      <p:cViewPr varScale="1">
        <p:scale>
          <a:sx n="60" d="100"/>
          <a:sy n="60" d="100"/>
        </p:scale>
        <p:origin x="822" y="78"/>
      </p:cViewPr>
      <p:guideLst>
        <p:guide orient="horz" pos="255"/>
        <p:guide pos="25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76F0E-EFD6-F54A-87C3-2CCBDB173448}" type="datetimeFigureOut">
              <a:rPr lang="en-US" smtClean="0"/>
              <a:t>8/14/2020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3B943-3CCA-4944-93E8-81B85316B426}" type="slidenum">
              <a:rPr lang="en-US" smtClean="0"/>
              <a:t>‹#›</a:t>
            </a:fld>
            <a:endParaRPr lang="en-US"/>
          </a:p>
        </p:txBody>
      </p:sp>
    </p:spTree>
    <p:extLst>
      <p:ext uri="{BB962C8B-B14F-4D97-AF65-F5344CB8AC3E}">
        <p14:creationId xmlns:p14="http://schemas.microsoft.com/office/powerpoint/2010/main" val="105146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lesson on </a:t>
            </a:r>
            <a:r>
              <a:rPr lang="en-GB" b="1" dirty="0"/>
              <a:t>respect</a:t>
            </a:r>
            <a:r>
              <a:rPr lang="en-GB" dirty="0"/>
              <a:t> is the first out of five sessions in the Army’s </a:t>
            </a:r>
            <a:r>
              <a:rPr lang="en-GB" b="1" dirty="0"/>
              <a:t>Character Education </a:t>
            </a:r>
            <a:r>
              <a:rPr lang="en-GB" dirty="0"/>
              <a:t>series. Each lesson can work as part of the series, or as a standalone lesson. </a:t>
            </a:r>
          </a:p>
          <a:p>
            <a:endParaRPr lang="en-GB" dirty="0"/>
          </a:p>
          <a:p>
            <a:r>
              <a:rPr lang="en-GB" sz="1200" kern="1200" dirty="0">
                <a:solidFill>
                  <a:schemeClr val="tx1"/>
                </a:solidFill>
                <a:effectLst/>
                <a:latin typeface="+mn-lt"/>
                <a:ea typeface="+mn-ea"/>
                <a:cs typeface="+mn-cs"/>
              </a:rPr>
              <a:t>The lessons are supported by a set of five immersive films that follow two young people navigating a devastating national power cut.  As chaos ensues they must dig deep and show strength of character. </a:t>
            </a:r>
            <a:endParaRPr lang="en-GB" dirty="0"/>
          </a:p>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1</a:t>
            </a:fld>
            <a:endParaRPr lang="en-US"/>
          </a:p>
        </p:txBody>
      </p:sp>
    </p:spTree>
    <p:extLst>
      <p:ext uri="{BB962C8B-B14F-4D97-AF65-F5344CB8AC3E}">
        <p14:creationId xmlns:p14="http://schemas.microsoft.com/office/powerpoint/2010/main" val="118285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Extension case study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Q. Why do you think it is important for members of the British Army to be respectful to other people? </a:t>
            </a:r>
          </a:p>
          <a:p>
            <a:endParaRPr lang="en-GB" sz="1200" dirty="0"/>
          </a:p>
          <a:p>
            <a:r>
              <a:rPr lang="en-GB" sz="1200" dirty="0"/>
              <a:t>Q. The British Army works closely with its allies from around the world. What can be the challenges of working with other people in high-pressured situations?</a:t>
            </a:r>
          </a:p>
          <a:p>
            <a:endParaRPr lang="en-GB" sz="1200" dirty="0"/>
          </a:p>
          <a:p>
            <a:r>
              <a:rPr lang="en-GB" sz="1200" dirty="0"/>
              <a:t>Q. The Army works in many different places around the world. How can members of the Army respect their environment at all times?</a:t>
            </a:r>
          </a:p>
          <a:p>
            <a:endParaRPr lang="en-GB" dirty="0"/>
          </a:p>
          <a:p>
            <a:pPr algn="l"/>
            <a:endParaRPr lang="en-US" dirty="0"/>
          </a:p>
        </p:txBody>
      </p:sp>
      <p:sp>
        <p:nvSpPr>
          <p:cNvPr id="4" name="Slide Number Placeholder 3"/>
          <p:cNvSpPr>
            <a:spLocks noGrp="1"/>
          </p:cNvSpPr>
          <p:nvPr>
            <p:ph type="sldNum" sz="quarter" idx="5"/>
          </p:nvPr>
        </p:nvSpPr>
        <p:spPr/>
        <p:txBody>
          <a:bodyPr/>
          <a:lstStyle/>
          <a:p>
            <a:fld id="{67F3B943-3CCA-4944-93E8-81B85316B426}" type="slidenum">
              <a:rPr lang="en-US" smtClean="0"/>
              <a:t>13</a:t>
            </a:fld>
            <a:endParaRPr lang="en-US"/>
          </a:p>
        </p:txBody>
      </p:sp>
    </p:spTree>
    <p:extLst>
      <p:ext uri="{BB962C8B-B14F-4D97-AF65-F5344CB8AC3E}">
        <p14:creationId xmlns:p14="http://schemas.microsoft.com/office/powerpoint/2010/main" val="410739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Use this optional slide to introduce the meaning of ‘character’.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u="none" dirty="0"/>
              <a:t>Before showing the slide</a:t>
            </a:r>
            <a:r>
              <a:rPr lang="en-GB" dirty="0"/>
              <a:t>, ask students to write down their definitions of the word ‘character’ on A4 pieces of paper and hold them up to each other. Reflect on whether the definitions feel similar, or whether there are a variety of interpretations.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0" dirty="0">
              <a:ea typeface="Roboto Medium" panose="02000000000000000000" pitchFamily="2" charset="0"/>
              <a:cs typeface="Roboto Medium"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Suggest an answer: a person’s character describes </a:t>
            </a:r>
            <a:r>
              <a:rPr lang="en-US" sz="1200" b="0" kern="0" dirty="0">
                <a:ea typeface="Roboto Medium" panose="02000000000000000000" pitchFamily="2" charset="0"/>
                <a:cs typeface="Roboto Medium" panose="02000000000000000000" pitchFamily="2" charset="0"/>
              </a:rPr>
              <a:t>their unique combination of values and personal qualities.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0" dirty="0">
              <a:ea typeface="Roboto Medium" panose="02000000000000000000" pitchFamily="2" charset="0"/>
              <a:cs typeface="Roboto Medium"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Briefly introduce the idea of ‘values’: they are the ideas or principles that guide how we decide what is right or wrong, and what is the right thing to do in any situation. (</a:t>
            </a:r>
            <a:r>
              <a:rPr lang="en-GB" b="0" dirty="0"/>
              <a:t>Link the concept of character, and these values, to your school’s ethos and values.)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Explain that this series of lessons will help students to explore these values and apply them in them own lives.</a:t>
            </a:r>
          </a:p>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2</a:t>
            </a:fld>
            <a:endParaRPr lang="en-US"/>
          </a:p>
        </p:txBody>
      </p:sp>
    </p:spTree>
    <p:extLst>
      <p:ext uri="{BB962C8B-B14F-4D97-AF65-F5344CB8AC3E}">
        <p14:creationId xmlns:p14="http://schemas.microsoft.com/office/powerpoint/2010/main" val="3668000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none" dirty="0"/>
              <a:t>Respect video. </a:t>
            </a:r>
            <a:r>
              <a:rPr lang="en-GB" sz="1200" u="none" dirty="0"/>
              <a:t>This video is the first chapter of a five part series of films used across the Army’s </a:t>
            </a:r>
            <a:r>
              <a:rPr lang="en-GB" sz="1200" b="1" u="none" dirty="0"/>
              <a:t>Character Education </a:t>
            </a:r>
            <a:r>
              <a:rPr lang="en-GB" sz="1200" u="none" dirty="0"/>
              <a:t>lessons. </a:t>
            </a:r>
          </a:p>
          <a:p>
            <a:endParaRPr lang="en-GB" sz="1200" i="0" u="none" dirty="0"/>
          </a:p>
          <a:p>
            <a:r>
              <a:rPr lang="en-GB" sz="1200" i="0" u="none" dirty="0"/>
              <a:t>The films portray a nationwide power cut caused by a cyber attack. Our characters, Ben and Alex – an Army reserve – consider the implications of the situation and try to plan ahead. </a:t>
            </a:r>
          </a:p>
          <a:p>
            <a:endParaRPr lang="en-GB" sz="1200" dirty="0"/>
          </a:p>
          <a:p>
            <a:r>
              <a:rPr lang="en-GB" sz="1200" b="1" dirty="0"/>
              <a:t>Discussion questions</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1. What might it feel like to suddenly lose all power?</a:t>
            </a:r>
          </a:p>
          <a:p>
            <a:pPr marL="0" indent="0">
              <a:buFont typeface="Arial" panose="020B0604020202020204" pitchFamily="34" charset="0"/>
              <a:buNone/>
            </a:pPr>
            <a:r>
              <a:rPr lang="en-GB" sz="1200" dirty="0"/>
              <a:t>2. What might people worry about, and why?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3. What particular problems might specific people or organisations have? (E.g. NHS, supermarkets, IT, families with babies or young children, the elderly, emergency services.)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4. How might people need to work together? Do you think people could work together well in these circumstances? What problems might arise?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a:p>
            <a:pPr marL="0" indent="0">
              <a:buFont typeface="Arial" panose="020B0604020202020204" pitchFamily="34" charset="0"/>
              <a:buNone/>
            </a:pPr>
            <a:endParaRPr lang="en-GB" sz="1200" i="1" u="none" dirty="0"/>
          </a:p>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3</a:t>
            </a:fld>
            <a:endParaRPr lang="en-US"/>
          </a:p>
        </p:txBody>
      </p:sp>
    </p:spTree>
    <p:extLst>
      <p:ext uri="{BB962C8B-B14F-4D97-AF65-F5344CB8AC3E}">
        <p14:creationId xmlns:p14="http://schemas.microsoft.com/office/powerpoint/2010/main" val="4183163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Following the film students should divide into groups and imagine that they themselves are experiencing the blackout. They should follow the Army’s brief and work together. </a:t>
            </a:r>
          </a:p>
          <a:p>
            <a:pPr marL="0" indent="0">
              <a:buFont typeface="Arial" panose="020B0604020202020204" pitchFamily="34" charset="0"/>
              <a:buNone/>
            </a:pPr>
            <a:endParaRPr lang="en-GB" sz="1200" dirty="0"/>
          </a:p>
          <a:p>
            <a:pPr marL="171450" indent="-171450">
              <a:buFont typeface="Arial" panose="020B0604020202020204" pitchFamily="34" charset="0"/>
              <a:buChar char="•"/>
            </a:pPr>
            <a:r>
              <a:rPr lang="en-GB" sz="1200" dirty="0"/>
              <a:t>Using the stimulus on the slide, students must write a simple plan of the most important things they must do to get through the next 48 hours, bearing in mind that they don’t know when the blackout will end. </a:t>
            </a:r>
          </a:p>
          <a:p>
            <a:pPr marL="171450" indent="-171450">
              <a:buFont typeface="Arial" panose="020B0604020202020204" pitchFamily="34" charset="0"/>
              <a:buChar char="•"/>
            </a:pPr>
            <a:endParaRPr lang="en-GB" sz="1200" dirty="0"/>
          </a:p>
          <a:p>
            <a:pPr marL="0" indent="0">
              <a:buFont typeface="Arial" panose="020B0604020202020204" pitchFamily="34" charset="0"/>
              <a:buNone/>
            </a:pPr>
            <a:r>
              <a:rPr lang="en-GB" sz="1200" b="1" dirty="0"/>
              <a:t>Support: </a:t>
            </a:r>
            <a:r>
              <a:rPr lang="en-GB" sz="1200" dirty="0"/>
              <a:t>Students focus on one question.</a:t>
            </a:r>
          </a:p>
          <a:p>
            <a:pPr marL="0" indent="0">
              <a:buFont typeface="Arial" panose="020B0604020202020204" pitchFamily="34" charset="0"/>
              <a:buNone/>
            </a:pPr>
            <a:endParaRPr lang="en-GB" sz="1200" dirty="0"/>
          </a:p>
          <a:p>
            <a:r>
              <a:rPr lang="en-GB" sz="1200" b="1" dirty="0"/>
              <a:t>Hints</a:t>
            </a:r>
            <a:r>
              <a:rPr lang="en-GB" sz="1200" b="0" dirty="0"/>
              <a:t>:</a:t>
            </a:r>
          </a:p>
          <a:p>
            <a:pPr marL="171450" indent="-171450">
              <a:buFont typeface="Arial" panose="020B0604020202020204" pitchFamily="34" charset="0"/>
              <a:buChar char="•"/>
            </a:pPr>
            <a:r>
              <a:rPr lang="en-GB" sz="1200" dirty="0"/>
              <a:t>There is no mains electrical power - so most gas appliances or central heating will not work either. Imagine it’s cold outside –  how will they deal with this? (e.g. torches, other battery powered items, camping stoves or barbecues)</a:t>
            </a:r>
          </a:p>
          <a:p>
            <a:pPr marL="171450" indent="-171450">
              <a:buFont typeface="Arial" panose="020B0604020202020204" pitchFamily="34" charset="0"/>
              <a:buChar char="•"/>
            </a:pPr>
            <a:r>
              <a:rPr lang="en-GB" sz="1200" dirty="0"/>
              <a:t>Which food supplies are the most and least at risk at home (food keeps safe for 4-6 hours in fridges and stay frozen for up to 24 hours in freezers, when there is no power).</a:t>
            </a:r>
          </a:p>
          <a:p>
            <a:pPr marL="171450" indent="-171450">
              <a:buFont typeface="Arial" panose="020B0604020202020204" pitchFamily="34" charset="0"/>
              <a:buChar char="•"/>
            </a:pPr>
            <a:r>
              <a:rPr lang="en-GB" sz="1200" dirty="0"/>
              <a:t>Consider how to store water (do this before the water pressure drops – local water supply requires a source of power to maintain).</a:t>
            </a:r>
          </a:p>
          <a:p>
            <a:pPr marL="171450" indent="-171450">
              <a:buFont typeface="Arial" panose="020B0604020202020204" pitchFamily="34" charset="0"/>
              <a:buChar char="•"/>
            </a:pPr>
            <a:r>
              <a:rPr lang="en-GB" sz="1200" dirty="0"/>
              <a:t>Who are the most vulnerable people in their family, street or block, or community, and what help will these people need?</a:t>
            </a:r>
          </a:p>
          <a:p>
            <a:pPr marL="0" indent="0">
              <a:buFont typeface="Arial" panose="020B0604020202020204" pitchFamily="34" charset="0"/>
              <a:buNone/>
            </a:pPr>
            <a:endParaRPr lang="en-GB"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Challenge:</a:t>
            </a:r>
            <a:r>
              <a:rPr lang="en-GB" sz="1200" dirty="0"/>
              <a:t> Students must time prioritise their plan – what would they do first? And why?</a:t>
            </a:r>
          </a:p>
          <a:p>
            <a:pPr marL="0" indent="0">
              <a:buFont typeface="Arial" panose="020B0604020202020204" pitchFamily="34" charset="0"/>
              <a:buNone/>
            </a:pPr>
            <a:endParaRPr lang="en-GB" sz="1200" dirty="0"/>
          </a:p>
          <a:p>
            <a:pPr marL="171450" indent="-171450">
              <a:buFont typeface="Arial" panose="020B0604020202020204" pitchFamily="34" charset="0"/>
              <a:buChar char="•"/>
            </a:pPr>
            <a:r>
              <a:rPr lang="en-GB" sz="1200" dirty="0"/>
              <a:t>Share ideas as a class.</a:t>
            </a:r>
          </a:p>
          <a:p>
            <a:pPr marL="0" indent="0">
              <a:buFont typeface="Arial" panose="020B0604020202020204" pitchFamily="34" charset="0"/>
              <a:buNone/>
            </a:pPr>
            <a:endParaRPr lang="en-GB" sz="1200" dirty="0"/>
          </a:p>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4</a:t>
            </a:fld>
            <a:endParaRPr lang="en-US"/>
          </a:p>
        </p:txBody>
      </p:sp>
    </p:spTree>
    <p:extLst>
      <p:ext uri="{BB962C8B-B14F-4D97-AF65-F5344CB8AC3E}">
        <p14:creationId xmlns:p14="http://schemas.microsoft.com/office/powerpoint/2010/main" val="1446475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Read through the different reactions of Sam, Jo and Ali to the blackout, which are on </a:t>
            </a:r>
            <a:r>
              <a:rPr lang="en-GB" b="1" dirty="0"/>
              <a:t>slides </a:t>
            </a:r>
            <a:r>
              <a:rPr lang="en-GB" b="1" dirty="0">
                <a:highlight>
                  <a:srgbClr val="FFFF00"/>
                </a:highlight>
              </a:rPr>
              <a:t>7, 8 and 9</a:t>
            </a:r>
            <a:r>
              <a:rPr lang="en-GB" dirty="0">
                <a:highlight>
                  <a:srgbClr val="FFFF00"/>
                </a:highlight>
              </a:rPr>
              <a:t>. </a:t>
            </a:r>
            <a:endParaRPr lang="en-GB" dirty="0"/>
          </a:p>
          <a:p>
            <a:endParaRPr lang="en-GB" dirty="0"/>
          </a:p>
          <a:p>
            <a:r>
              <a:rPr lang="en-GB" dirty="0"/>
              <a:t>Ask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Why might each person have reacted in the way they have?</a:t>
            </a:r>
          </a:p>
          <a:p>
            <a:pPr marL="228600" indent="-228600">
              <a:buAutoNum type="arabicPeriod"/>
            </a:pPr>
            <a:r>
              <a:rPr lang="en-GB" dirty="0"/>
              <a:t>Which character do you most identify with? Who is most different, and why?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Do you think these three people could work easily together?</a:t>
            </a:r>
          </a:p>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5</a:t>
            </a:fld>
            <a:endParaRPr lang="en-US"/>
          </a:p>
        </p:txBody>
      </p:sp>
    </p:spTree>
    <p:extLst>
      <p:ext uri="{BB962C8B-B14F-4D97-AF65-F5344CB8AC3E}">
        <p14:creationId xmlns:p14="http://schemas.microsoft.com/office/powerpoint/2010/main" val="1947698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students to form groups of three and take on the characters of Sam, Jo or Ali to debate the options on the slide. </a:t>
            </a:r>
          </a:p>
          <a:p>
            <a:pPr marL="0" indent="0">
              <a:buFont typeface="Arial" panose="020B0604020202020204" pitchFamily="34" charset="0"/>
              <a:buNone/>
            </a:pPr>
            <a:endParaRPr lang="en-GB" b="1"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groups of three, students role play the community meeting discussion in the characters of Jo, Sam and Ali.</a:t>
            </a:r>
          </a:p>
          <a:p>
            <a:pPr marL="171450" indent="-171450">
              <a:buFont typeface="Arial" panose="020B0604020202020204" pitchFamily="34" charset="0"/>
              <a:buChar char="•"/>
            </a:pPr>
            <a:r>
              <a:rPr lang="en-GB" dirty="0"/>
              <a:t>Give students a minute to first plan what their character will want to say and how they will act out the role.</a:t>
            </a:r>
          </a:p>
          <a:p>
            <a:pPr marL="171450" indent="-171450">
              <a:buFont typeface="Arial" panose="020B0604020202020204" pitchFamily="34" charset="0"/>
              <a:buChar char="•"/>
            </a:pPr>
            <a:r>
              <a:rPr lang="en-GB" dirty="0"/>
              <a:t>Then, encourage them to debate passionately (within reason) and embody their characters, reacting to each other as they imagine how the characters would react.</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Support: </a:t>
            </a:r>
            <a:r>
              <a:rPr lang="en-GB" dirty="0"/>
              <a:t>As a class, briefly review together how each character might sound and what they might think, to help students to get into and rehearse their character.</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Challenge: </a:t>
            </a:r>
            <a:r>
              <a:rPr lang="en-GB" dirty="0"/>
              <a:t>Ask students which character they might prefer as a leader, and why?</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9</a:t>
            </a:fld>
            <a:endParaRPr lang="en-US"/>
          </a:p>
        </p:txBody>
      </p:sp>
    </p:spTree>
    <p:extLst>
      <p:ext uri="{BB962C8B-B14F-4D97-AF65-F5344CB8AC3E}">
        <p14:creationId xmlns:p14="http://schemas.microsoft.com/office/powerpoint/2010/main" val="90748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Freeze the role play. Ask students how it felt to share and experience such different points of view when they were in character.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Q. What makes it easier for people of different opinions and backgrounds to reach a consensus?</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Introduce the concept of </a:t>
            </a:r>
            <a:r>
              <a:rPr lang="en-GB" b="1" dirty="0"/>
              <a:t>respect, </a:t>
            </a:r>
            <a:r>
              <a:rPr lang="en-GB" b="0" dirty="0"/>
              <a:t>as being key quality to people being able to work together</a:t>
            </a:r>
            <a:r>
              <a:rPr lang="en-GB" dirty="0"/>
              <a:t>. Ask students to write their own definition of respect using the printable template on </a:t>
            </a:r>
            <a:r>
              <a:rPr lang="en-GB" b="1" dirty="0"/>
              <a:t>slide 14, </a:t>
            </a:r>
            <a:r>
              <a:rPr lang="en-GB" b="0" dirty="0"/>
              <a:t>before showing the definition on this slide</a:t>
            </a:r>
            <a:r>
              <a:rPr lang="en-GB" dirty="0"/>
              <a:t>. </a:t>
            </a: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Share the definition.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Highlight that when we have respect for others, we treat everyone fairly, tolerate different points of view and know it’s important to find the common ground that we can agree on, not the differences that separate us. Respect can mean that we respect what other people think. However, it can also mean respecting the outcome of a decision or vote, even if we were in a minority who did not agree, or respecting a decision made by someone with authority, like a sports referee, a judge, a parent or teacher.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Respecting each other means that we can work together even in times of conflict or crisis. </a:t>
            </a:r>
          </a:p>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10</a:t>
            </a:fld>
            <a:endParaRPr lang="en-US"/>
          </a:p>
        </p:txBody>
      </p:sp>
    </p:spTree>
    <p:extLst>
      <p:ext uri="{BB962C8B-B14F-4D97-AF65-F5344CB8AC3E}">
        <p14:creationId xmlns:p14="http://schemas.microsoft.com/office/powerpoint/2010/main" val="2947716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Resume the character role play from </a:t>
            </a:r>
            <a:r>
              <a:rPr lang="en-GB" b="1" dirty="0"/>
              <a:t>slide 6</a:t>
            </a:r>
            <a:r>
              <a:rPr lang="en-GB" dirty="0"/>
              <a:t>, but this time students should focus on being </a:t>
            </a:r>
            <a:r>
              <a:rPr lang="en-GB" b="1" dirty="0"/>
              <a:t>respectful</a:t>
            </a:r>
            <a:r>
              <a:rPr lang="en-GB" dirty="0"/>
              <a:t> to each other during the debate, to agree an option or create a new solution together. </a:t>
            </a:r>
            <a:endParaRPr lang="en-GB" b="0" dirty="0"/>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Invite each group to report back. Briefly discuss how showing respect could help the group to agree.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Ask students:</a:t>
            </a:r>
          </a:p>
          <a:p>
            <a:pPr marL="0" indent="0">
              <a:buNone/>
            </a:pPr>
            <a:r>
              <a:rPr lang="en-GB" dirty="0"/>
              <a:t>1. How does it feel to be respected?</a:t>
            </a:r>
          </a:p>
          <a:p>
            <a:pPr marL="0" indent="0">
              <a:buNone/>
            </a:pPr>
            <a:r>
              <a:rPr lang="en-GB" dirty="0"/>
              <a:t>2. How does it feel when you are not respected?</a:t>
            </a:r>
          </a:p>
          <a:p>
            <a:pPr marL="0" indent="0">
              <a:buNone/>
            </a:pPr>
            <a:r>
              <a:rPr lang="en-GB" dirty="0"/>
              <a:t>3. What does showing respect look and sound like?</a:t>
            </a:r>
          </a:p>
          <a:p>
            <a:pPr marL="0" indent="0">
              <a:buFont typeface="Arial" panose="020B0604020202020204" pitchFamily="34" charset="0"/>
              <a:buNone/>
            </a:pPr>
            <a:endParaRPr lang="en-GB" sz="1200" b="1" u="none" dirty="0"/>
          </a:p>
          <a:p>
            <a:pPr marL="171450" indent="-171450">
              <a:buFont typeface="Arial" panose="020B0604020202020204" pitchFamily="34" charset="0"/>
              <a:buChar char="•"/>
            </a:pPr>
            <a:r>
              <a:rPr lang="en-GB" dirty="0"/>
              <a:t>Students should complete </a:t>
            </a:r>
            <a:r>
              <a:rPr lang="en-GB" b="1" dirty="0"/>
              <a:t>questions 2 – 4 </a:t>
            </a:r>
            <a:r>
              <a:rPr lang="en-GB" dirty="0"/>
              <a:t>on printable </a:t>
            </a:r>
            <a:r>
              <a:rPr lang="en-GB" b="1" dirty="0"/>
              <a:t>slide 14. </a:t>
            </a:r>
          </a:p>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11</a:t>
            </a:fld>
            <a:endParaRPr lang="en-US"/>
          </a:p>
        </p:txBody>
      </p:sp>
    </p:spTree>
    <p:extLst>
      <p:ext uri="{BB962C8B-B14F-4D97-AF65-F5344CB8AC3E}">
        <p14:creationId xmlns:p14="http://schemas.microsoft.com/office/powerpoint/2010/main" val="2064209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Reflect on the importance of respect in a school setting. Who needs to have respect for whom, and why? How does this benefit learning and wellbeing? </a:t>
            </a:r>
          </a:p>
          <a:p>
            <a:pPr marL="171450" indent="-171450">
              <a:buFont typeface="Arial" panose="020B0604020202020204" pitchFamily="34" charset="0"/>
              <a:buChar char="•"/>
            </a:pPr>
            <a:r>
              <a:rPr lang="en-GB" dirty="0"/>
              <a:t>As a class create some ‘rules of respect’ to use at school. Link this to your school ethos and behaviour code.</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Writing task</a:t>
            </a:r>
          </a:p>
          <a:p>
            <a:pPr marL="171450" indent="-171450">
              <a:buFont typeface="Arial" panose="020B0604020202020204" pitchFamily="34" charset="0"/>
              <a:buChar char="•"/>
            </a:pPr>
            <a:r>
              <a:rPr lang="en-GB" dirty="0"/>
              <a:t>Students complete their rules of respect on the printable slide, </a:t>
            </a:r>
            <a:r>
              <a:rPr lang="en-GB" b="1" dirty="0"/>
              <a:t>question 5</a:t>
            </a:r>
            <a:r>
              <a:rPr lang="en-GB" dirty="0"/>
              <a:t>.</a:t>
            </a:r>
          </a:p>
          <a:p>
            <a:pPr marL="171450" indent="-171450">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Review the learning outcomes for the lesson. How well do students feel they are able to:</a:t>
            </a:r>
          </a:p>
          <a:p>
            <a:endParaRPr lang="en-GB" dirty="0"/>
          </a:p>
          <a:p>
            <a:pPr marL="285750" lvl="0" indent="-285750">
              <a:buFont typeface="Arial" panose="020B0604020202020204" pitchFamily="34" charset="0"/>
              <a:buChar char="•"/>
            </a:pPr>
            <a:r>
              <a:rPr lang="en-GB" sz="1200" dirty="0"/>
              <a:t>Give reasons why it is important to be tolerant of people with different views and ideas?</a:t>
            </a:r>
          </a:p>
          <a:p>
            <a:pPr marL="285750" lvl="0" indent="-285750">
              <a:buFont typeface="Arial" panose="020B0604020202020204" pitchFamily="34" charset="0"/>
              <a:buChar char="•"/>
            </a:pPr>
            <a:r>
              <a:rPr lang="en-GB" sz="1200" dirty="0"/>
              <a:t>Explain, using an example, how showing respect can help to diffuse tension and resolve conflict?</a:t>
            </a:r>
          </a:p>
          <a:p>
            <a:pPr marL="285750" lvl="0" indent="-285750">
              <a:buFont typeface="Arial" panose="020B0604020202020204" pitchFamily="34" charset="0"/>
              <a:buChar char="•"/>
            </a:pPr>
            <a:r>
              <a:rPr lang="en-GB" sz="1200" dirty="0"/>
              <a:t>Develop and justify a set of rules that have respect at their heart?</a:t>
            </a:r>
          </a:p>
          <a:p>
            <a:endParaRPr lang="en-GB" dirty="0"/>
          </a:p>
          <a:p>
            <a:r>
              <a:rPr lang="en-GB" sz="1200" dirty="0"/>
              <a:t>Use hands, emojis, a 1-5 scale, RAG rating or your preferred approach.</a:t>
            </a:r>
          </a:p>
          <a:p>
            <a:endParaRPr lang="en-GB" sz="1200" dirty="0"/>
          </a:p>
          <a:p>
            <a:r>
              <a:rPr lang="en-GB" sz="1200" dirty="0"/>
              <a:t>Optionally, use ‘What went well’ and ‘Even better if’ to help students to reflect on their successes during the lesson and to identify areas they would like to do better.</a:t>
            </a:r>
          </a:p>
          <a:p>
            <a:endParaRPr lang="en-GB" sz="1200" dirty="0"/>
          </a:p>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12</a:t>
            </a:fld>
            <a:endParaRPr lang="en-US"/>
          </a:p>
        </p:txBody>
      </p:sp>
    </p:spTree>
    <p:extLst>
      <p:ext uri="{BB962C8B-B14F-4D97-AF65-F5344CB8AC3E}">
        <p14:creationId xmlns:p14="http://schemas.microsoft.com/office/powerpoint/2010/main" val="3004172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erson standing in front of a computer&#10;&#10;Description automatically generated">
            <a:extLst>
              <a:ext uri="{FF2B5EF4-FFF2-40B4-BE49-F238E27FC236}">
                <a16:creationId xmlns:a16="http://schemas.microsoft.com/office/drawing/2014/main" id="{0403FE0E-1040-B74E-A9CE-67C8946249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2419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FF55EE-77C4-F349-84F2-8409248F3F3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836E972E-8880-B546-AFBA-51AA7A5A7918}"/>
              </a:ext>
            </a:extLst>
          </p:cNvPr>
          <p:cNvCxnSpPr>
            <a:cxnSpLocks/>
          </p:cNvCxnSpPr>
          <p:nvPr userDrawn="1"/>
        </p:nvCxnSpPr>
        <p:spPr>
          <a:xfrm>
            <a:off x="11710737" y="946484"/>
            <a:ext cx="481263" cy="0"/>
          </a:xfrm>
          <a:prstGeom prst="line">
            <a:avLst/>
          </a:prstGeom>
          <a:ln w="38100">
            <a:solidFill>
              <a:srgbClr val="98263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55C0FD9-956A-B846-B632-B494C3FC528B}"/>
              </a:ext>
            </a:extLst>
          </p:cNvPr>
          <p:cNvSpPr txBox="1"/>
          <p:nvPr userDrawn="1"/>
        </p:nvSpPr>
        <p:spPr>
          <a:xfrm>
            <a:off x="11710737" y="6320589"/>
            <a:ext cx="625642" cy="369332"/>
          </a:xfrm>
          <a:prstGeom prst="rect">
            <a:avLst/>
          </a:prstGeom>
          <a:noFill/>
        </p:spPr>
        <p:txBody>
          <a:bodyPr wrap="square" rtlCol="0">
            <a:spAutoFit/>
          </a:bodyPr>
          <a:lstStyle/>
          <a:p>
            <a:fld id="{26191D2E-C8A2-534B-A7BD-4ABDC7CF8DA4}" type="slidenum">
              <a:rPr lang="en-US" b="1" smtClean="0">
                <a:solidFill>
                  <a:srgbClr val="982632"/>
                </a:solidFill>
              </a:rPr>
              <a:t>‹#›</a:t>
            </a:fld>
            <a:endParaRPr lang="en-US" b="1" dirty="0">
              <a:solidFill>
                <a:srgbClr val="982632"/>
              </a:solidFill>
            </a:endParaRPr>
          </a:p>
        </p:txBody>
      </p:sp>
    </p:spTree>
    <p:extLst>
      <p:ext uri="{BB962C8B-B14F-4D97-AF65-F5344CB8AC3E}">
        <p14:creationId xmlns:p14="http://schemas.microsoft.com/office/powerpoint/2010/main" val="116070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0240F4-6FE7-FC43-B53D-7BA923E1B24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F480BDF9-01AA-6145-A472-F6627BED84BA}"/>
              </a:ext>
            </a:extLst>
          </p:cNvPr>
          <p:cNvCxnSpPr>
            <a:cxnSpLocks/>
          </p:cNvCxnSpPr>
          <p:nvPr userDrawn="1"/>
        </p:nvCxnSpPr>
        <p:spPr>
          <a:xfrm>
            <a:off x="11710737" y="946484"/>
            <a:ext cx="481263" cy="0"/>
          </a:xfrm>
          <a:prstGeom prst="line">
            <a:avLst/>
          </a:prstGeom>
          <a:ln w="38100">
            <a:solidFill>
              <a:srgbClr val="98263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D4BE0CD-E5BC-B44E-B1A5-C4622AA71EFD}"/>
              </a:ext>
            </a:extLst>
          </p:cNvPr>
          <p:cNvSpPr txBox="1"/>
          <p:nvPr userDrawn="1"/>
        </p:nvSpPr>
        <p:spPr>
          <a:xfrm>
            <a:off x="11710737" y="6320589"/>
            <a:ext cx="625642" cy="369332"/>
          </a:xfrm>
          <a:prstGeom prst="rect">
            <a:avLst/>
          </a:prstGeom>
          <a:noFill/>
        </p:spPr>
        <p:txBody>
          <a:bodyPr wrap="square" rtlCol="0">
            <a:spAutoFit/>
          </a:bodyPr>
          <a:lstStyle/>
          <a:p>
            <a:fld id="{26191D2E-C8A2-534B-A7BD-4ABDC7CF8DA4}" type="slidenum">
              <a:rPr lang="en-US" b="1" smtClean="0">
                <a:solidFill>
                  <a:srgbClr val="982632"/>
                </a:solidFill>
              </a:rPr>
              <a:t>‹#›</a:t>
            </a:fld>
            <a:endParaRPr lang="en-US" b="1" dirty="0">
              <a:solidFill>
                <a:srgbClr val="982632"/>
              </a:solidFill>
            </a:endParaRPr>
          </a:p>
        </p:txBody>
      </p:sp>
    </p:spTree>
    <p:extLst>
      <p:ext uri="{BB962C8B-B14F-4D97-AF65-F5344CB8AC3E}">
        <p14:creationId xmlns:p14="http://schemas.microsoft.com/office/powerpoint/2010/main" val="2286263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C1F4D5-CA4A-6348-A144-1673BD22BF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B949945-5C67-7B44-8A21-AD3AA5294AC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6C3F8673-9772-B74D-8683-C89E932AC295}"/>
              </a:ext>
            </a:extLst>
          </p:cNvPr>
          <p:cNvCxnSpPr>
            <a:cxnSpLocks/>
          </p:cNvCxnSpPr>
          <p:nvPr userDrawn="1"/>
        </p:nvCxnSpPr>
        <p:spPr>
          <a:xfrm>
            <a:off x="11710737" y="946484"/>
            <a:ext cx="481263" cy="0"/>
          </a:xfrm>
          <a:prstGeom prst="line">
            <a:avLst/>
          </a:prstGeom>
          <a:ln w="38100">
            <a:solidFill>
              <a:srgbClr val="98263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E4B7D79-78F9-804B-85CE-6B8D87B945A2}"/>
              </a:ext>
            </a:extLst>
          </p:cNvPr>
          <p:cNvSpPr txBox="1"/>
          <p:nvPr userDrawn="1"/>
        </p:nvSpPr>
        <p:spPr>
          <a:xfrm>
            <a:off x="11710737" y="6320589"/>
            <a:ext cx="625642" cy="369332"/>
          </a:xfrm>
          <a:prstGeom prst="rect">
            <a:avLst/>
          </a:prstGeom>
          <a:noFill/>
        </p:spPr>
        <p:txBody>
          <a:bodyPr wrap="square" rtlCol="0">
            <a:spAutoFit/>
          </a:bodyPr>
          <a:lstStyle/>
          <a:p>
            <a:fld id="{26191D2E-C8A2-534B-A7BD-4ABDC7CF8DA4}" type="slidenum">
              <a:rPr lang="en-US" b="1" smtClean="0">
                <a:solidFill>
                  <a:srgbClr val="982632"/>
                </a:solidFill>
              </a:rPr>
              <a:t>‹#›</a:t>
            </a:fld>
            <a:endParaRPr lang="en-US" b="1" dirty="0">
              <a:solidFill>
                <a:srgbClr val="982632"/>
              </a:solidFill>
            </a:endParaRPr>
          </a:p>
        </p:txBody>
      </p:sp>
    </p:spTree>
    <p:extLst>
      <p:ext uri="{BB962C8B-B14F-4D97-AF65-F5344CB8AC3E}">
        <p14:creationId xmlns:p14="http://schemas.microsoft.com/office/powerpoint/2010/main" val="375572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B3D1716-0D91-4F40-9384-8753AA6C4EE2}"/>
              </a:ext>
            </a:extLst>
          </p:cNvPr>
          <p:cNvCxnSpPr>
            <a:cxnSpLocks/>
          </p:cNvCxnSpPr>
          <p:nvPr userDrawn="1"/>
        </p:nvCxnSpPr>
        <p:spPr>
          <a:xfrm>
            <a:off x="11710737" y="946484"/>
            <a:ext cx="481263" cy="0"/>
          </a:xfrm>
          <a:prstGeom prst="line">
            <a:avLst/>
          </a:prstGeom>
          <a:ln w="38100">
            <a:solidFill>
              <a:srgbClr val="98263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D05D82F-E3A5-7640-96CC-E741E338851C}"/>
              </a:ext>
            </a:extLst>
          </p:cNvPr>
          <p:cNvSpPr txBox="1"/>
          <p:nvPr userDrawn="1"/>
        </p:nvSpPr>
        <p:spPr>
          <a:xfrm>
            <a:off x="11710737" y="6320589"/>
            <a:ext cx="625642" cy="369332"/>
          </a:xfrm>
          <a:prstGeom prst="rect">
            <a:avLst/>
          </a:prstGeom>
          <a:noFill/>
        </p:spPr>
        <p:txBody>
          <a:bodyPr wrap="square" rtlCol="0">
            <a:spAutoFit/>
          </a:bodyPr>
          <a:lstStyle/>
          <a:p>
            <a:fld id="{26191D2E-C8A2-534B-A7BD-4ABDC7CF8DA4}" type="slidenum">
              <a:rPr lang="en-US" b="1" smtClean="0">
                <a:solidFill>
                  <a:srgbClr val="982632"/>
                </a:solidFill>
              </a:rPr>
              <a:t>‹#›</a:t>
            </a:fld>
            <a:endParaRPr lang="en-US" b="1" dirty="0">
              <a:solidFill>
                <a:srgbClr val="982632"/>
              </a:solidFill>
            </a:endParaRPr>
          </a:p>
        </p:txBody>
      </p:sp>
    </p:spTree>
    <p:extLst>
      <p:ext uri="{BB962C8B-B14F-4D97-AF65-F5344CB8AC3E}">
        <p14:creationId xmlns:p14="http://schemas.microsoft.com/office/powerpoint/2010/main" val="79440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B3D1716-0D91-4F40-9384-8753AA6C4EE2}"/>
              </a:ext>
            </a:extLst>
          </p:cNvPr>
          <p:cNvCxnSpPr>
            <a:cxnSpLocks/>
          </p:cNvCxnSpPr>
          <p:nvPr userDrawn="1"/>
        </p:nvCxnSpPr>
        <p:spPr>
          <a:xfrm>
            <a:off x="11710737" y="946484"/>
            <a:ext cx="481263" cy="0"/>
          </a:xfrm>
          <a:prstGeom prst="line">
            <a:avLst/>
          </a:prstGeom>
          <a:ln w="38100">
            <a:solidFill>
              <a:srgbClr val="9826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512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021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44452C-93DD-CD4F-8088-2CFF47A142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47F7C3D-300B-9149-BA0A-3CFE247E5A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5AEA1F-396B-0349-A168-EC630F2C32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68805-12C0-2447-93D9-F8C9F15FEED3}" type="datetimeFigureOut">
              <a:rPr lang="en-US" smtClean="0"/>
              <a:t>8/14/2020</a:t>
            </a:fld>
            <a:endParaRPr lang="en-US"/>
          </a:p>
        </p:txBody>
      </p:sp>
      <p:sp>
        <p:nvSpPr>
          <p:cNvPr id="5" name="Footer Placeholder 4">
            <a:extLst>
              <a:ext uri="{FF2B5EF4-FFF2-40B4-BE49-F238E27FC236}">
                <a16:creationId xmlns:a16="http://schemas.microsoft.com/office/drawing/2014/main" id="{64F70202-6232-CE46-BA1E-25209A95CA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682E93-F5C8-7A44-98A5-19331B1FF7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AE072-EB87-D648-9B25-0EF149CBD0A4}" type="slidenum">
              <a:rPr lang="en-US" smtClean="0"/>
              <a:t>‹#›</a:t>
            </a:fld>
            <a:endParaRPr lang="en-US"/>
          </a:p>
        </p:txBody>
      </p:sp>
    </p:spTree>
    <p:extLst>
      <p:ext uri="{BB962C8B-B14F-4D97-AF65-F5344CB8AC3E}">
        <p14:creationId xmlns:p14="http://schemas.microsoft.com/office/powerpoint/2010/main" val="201482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PwmHukws3HM&amp;list=PLT7MnaHh-LAkpVzB3SHQCtdpb6Cio5LaJ&amp;index=3&amp;t=0s"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4.emf"/><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youtube.com/watch?v=kMTHG1yXWhE&amp;list=PLT7MnaHh-LAkpVzB3SHQCtdpb6Cio5LaJ&amp;index=7"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863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289328-654D-5745-8532-9FA2DEABD595}"/>
              </a:ext>
            </a:extLst>
          </p:cNvPr>
          <p:cNvSpPr txBox="1"/>
          <p:nvPr/>
        </p:nvSpPr>
        <p:spPr>
          <a:xfrm>
            <a:off x="4283242" y="1155032"/>
            <a:ext cx="3625516" cy="1200329"/>
          </a:xfrm>
          <a:prstGeom prst="rect">
            <a:avLst/>
          </a:prstGeom>
          <a:noFill/>
        </p:spPr>
        <p:txBody>
          <a:bodyPr wrap="square" rtlCol="0">
            <a:spAutoFit/>
          </a:bodyPr>
          <a:lstStyle/>
          <a:p>
            <a:r>
              <a:rPr lang="en-US" sz="7200" b="1" dirty="0">
                <a:solidFill>
                  <a:srgbClr val="982632"/>
                </a:solidFill>
                <a:latin typeface="Univers LT Std 67 Bold Condense" panose="020B0603020202020204" pitchFamily="34" charset="0"/>
              </a:rPr>
              <a:t>RESPECT</a:t>
            </a:r>
          </a:p>
        </p:txBody>
      </p:sp>
      <p:pic>
        <p:nvPicPr>
          <p:cNvPr id="4" name="Picture 3" descr="A picture containing black&#10;&#10;Description automatically generated">
            <a:extLst>
              <a:ext uri="{FF2B5EF4-FFF2-40B4-BE49-F238E27FC236}">
                <a16:creationId xmlns:a16="http://schemas.microsoft.com/office/drawing/2014/main" id="{7D617CB2-F59E-724E-8293-DEB135AA4D49}"/>
              </a:ext>
            </a:extLst>
          </p:cNvPr>
          <p:cNvPicPr>
            <a:picLocks noChangeAspect="1"/>
          </p:cNvPicPr>
          <p:nvPr/>
        </p:nvPicPr>
        <p:blipFill>
          <a:blip r:embed="rId3"/>
          <a:stretch>
            <a:fillRect/>
          </a:stretch>
        </p:blipFill>
        <p:spPr>
          <a:xfrm rot="21404854">
            <a:off x="-304800" y="1529095"/>
            <a:ext cx="12192000" cy="5947090"/>
          </a:xfrm>
          <a:prstGeom prst="rect">
            <a:avLst/>
          </a:prstGeom>
        </p:spPr>
      </p:pic>
      <p:sp>
        <p:nvSpPr>
          <p:cNvPr id="5" name="TextBox 4">
            <a:extLst>
              <a:ext uri="{FF2B5EF4-FFF2-40B4-BE49-F238E27FC236}">
                <a16:creationId xmlns:a16="http://schemas.microsoft.com/office/drawing/2014/main" id="{8B6FD17E-E386-804D-A909-3A2E82611557}"/>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RESPECT |</a:t>
            </a:r>
            <a:r>
              <a:rPr lang="en-US" sz="2000" dirty="0">
                <a:solidFill>
                  <a:srgbClr val="982632"/>
                </a:solidFill>
                <a:latin typeface="Univers LT Std 47 Light Condens" panose="020B0406020202040204" pitchFamily="34" charset="0"/>
              </a:rPr>
              <a:t> DEFINITION</a:t>
            </a:r>
          </a:p>
        </p:txBody>
      </p:sp>
    </p:spTree>
    <p:extLst>
      <p:ext uri="{BB962C8B-B14F-4D97-AF65-F5344CB8AC3E}">
        <p14:creationId xmlns:p14="http://schemas.microsoft.com/office/powerpoint/2010/main" val="799908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1D552-A6E6-1544-9E23-39B4423DABB8}"/>
              </a:ext>
            </a:extLst>
          </p:cNvPr>
          <p:cNvSpPr/>
          <p:nvPr/>
        </p:nvSpPr>
        <p:spPr>
          <a:xfrm>
            <a:off x="1080482" y="750616"/>
            <a:ext cx="6298885" cy="523220"/>
          </a:xfrm>
          <a:prstGeom prst="rect">
            <a:avLst/>
          </a:prstGeom>
        </p:spPr>
        <p:txBody>
          <a:bodyPr wrap="square">
            <a:spAutoFit/>
          </a:bodyPr>
          <a:lstStyle/>
          <a:p>
            <a:r>
              <a:rPr lang="en-GB" sz="2800" b="1" dirty="0">
                <a:solidFill>
                  <a:srgbClr val="972632"/>
                </a:solidFill>
                <a:effectLst/>
                <a:latin typeface="Univers LT Std 67 Bold Condense" panose="020B0603020202020204" pitchFamily="34" charset="0"/>
              </a:rPr>
              <a:t>ARMY BRIEF: </a:t>
            </a:r>
            <a:r>
              <a:rPr lang="en-GB" sz="2800" dirty="0">
                <a:solidFill>
                  <a:srgbClr val="972632"/>
                </a:solidFill>
                <a:effectLst/>
                <a:latin typeface="Univers LT Std 47 Light Condens" panose="020B0406020202040204" pitchFamily="34" charset="0"/>
              </a:rPr>
              <a:t>RESPECT EACH OTHER</a:t>
            </a:r>
          </a:p>
        </p:txBody>
      </p:sp>
      <p:cxnSp>
        <p:nvCxnSpPr>
          <p:cNvPr id="3" name="Straight Connector 2">
            <a:extLst>
              <a:ext uri="{FF2B5EF4-FFF2-40B4-BE49-F238E27FC236}">
                <a16:creationId xmlns:a16="http://schemas.microsoft.com/office/drawing/2014/main" id="{11856109-8D6F-4A47-93EC-2744462128EA}"/>
              </a:ext>
            </a:extLst>
          </p:cNvPr>
          <p:cNvCxnSpPr>
            <a:cxnSpLocks/>
          </p:cNvCxnSpPr>
          <p:nvPr/>
        </p:nvCxnSpPr>
        <p:spPr>
          <a:xfrm>
            <a:off x="930442" y="1470377"/>
            <a:ext cx="656122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FB9D060-9418-8C4E-9A42-59F0DB1AE268}"/>
              </a:ext>
            </a:extLst>
          </p:cNvPr>
          <p:cNvSpPr/>
          <p:nvPr/>
        </p:nvSpPr>
        <p:spPr>
          <a:xfrm>
            <a:off x="1080482" y="1801546"/>
            <a:ext cx="6298885" cy="646331"/>
          </a:xfrm>
          <a:prstGeom prst="rect">
            <a:avLst/>
          </a:prstGeom>
        </p:spPr>
        <p:txBody>
          <a:bodyPr wrap="square">
            <a:spAutoFit/>
          </a:bodyPr>
          <a:lstStyle/>
          <a:p>
            <a:r>
              <a:rPr lang="en-GB" dirty="0">
                <a:solidFill>
                  <a:srgbClr val="982632"/>
                </a:solidFill>
              </a:rPr>
              <a:t>Sam, Jo and Ali can only work together well if they show respect towards each other – even if they disagree. </a:t>
            </a:r>
          </a:p>
        </p:txBody>
      </p:sp>
      <p:sp>
        <p:nvSpPr>
          <p:cNvPr id="5" name="Rectangle 4">
            <a:extLst>
              <a:ext uri="{FF2B5EF4-FFF2-40B4-BE49-F238E27FC236}">
                <a16:creationId xmlns:a16="http://schemas.microsoft.com/office/drawing/2014/main" id="{A40190BB-9976-AD41-8C05-56E44F7FDC75}"/>
              </a:ext>
            </a:extLst>
          </p:cNvPr>
          <p:cNvSpPr/>
          <p:nvPr/>
        </p:nvSpPr>
        <p:spPr>
          <a:xfrm>
            <a:off x="1080483" y="3219875"/>
            <a:ext cx="6411180" cy="1200329"/>
          </a:xfrm>
          <a:prstGeom prst="rect">
            <a:avLst/>
          </a:prstGeom>
        </p:spPr>
        <p:txBody>
          <a:bodyPr wrap="square">
            <a:spAutoFit/>
          </a:bodyPr>
          <a:lstStyle/>
          <a:p>
            <a:r>
              <a:rPr lang="en-GB" b="1" dirty="0">
                <a:solidFill>
                  <a:srgbClr val="982632"/>
                </a:solidFill>
              </a:rPr>
              <a:t>Respectful ways to disagree:</a:t>
            </a:r>
            <a:endParaRPr lang="en-GB" dirty="0">
              <a:solidFill>
                <a:srgbClr val="982632"/>
              </a:solidFill>
            </a:endParaRPr>
          </a:p>
          <a:p>
            <a:pPr marL="285750" indent="-285750">
              <a:buFont typeface="Arial" panose="020B0604020202020204" pitchFamily="34" charset="0"/>
              <a:buChar char="•"/>
            </a:pPr>
            <a:r>
              <a:rPr lang="en-GB" dirty="0">
                <a:solidFill>
                  <a:srgbClr val="982632"/>
                </a:solidFill>
              </a:rPr>
              <a:t>You’ve made a really valid point, now I think that…</a:t>
            </a:r>
          </a:p>
          <a:p>
            <a:pPr marL="285750" indent="-285750">
              <a:buFont typeface="Arial" panose="020B0604020202020204" pitchFamily="34" charset="0"/>
              <a:buChar char="•"/>
            </a:pPr>
            <a:r>
              <a:rPr lang="en-GB" dirty="0">
                <a:solidFill>
                  <a:srgbClr val="982632"/>
                </a:solidFill>
              </a:rPr>
              <a:t>I understand where you are coming </a:t>
            </a:r>
            <a:br>
              <a:rPr lang="en-GB" dirty="0">
                <a:solidFill>
                  <a:srgbClr val="982632"/>
                </a:solidFill>
              </a:rPr>
            </a:br>
            <a:r>
              <a:rPr lang="en-GB" dirty="0">
                <a:solidFill>
                  <a:srgbClr val="982632"/>
                </a:solidFill>
              </a:rPr>
              <a:t>from, however…</a:t>
            </a:r>
          </a:p>
        </p:txBody>
      </p:sp>
      <p:sp>
        <p:nvSpPr>
          <p:cNvPr id="6" name="Rectangle 5">
            <a:extLst>
              <a:ext uri="{FF2B5EF4-FFF2-40B4-BE49-F238E27FC236}">
                <a16:creationId xmlns:a16="http://schemas.microsoft.com/office/drawing/2014/main" id="{3D380CC3-09C1-0740-972F-2F55776CAD61}"/>
              </a:ext>
            </a:extLst>
          </p:cNvPr>
          <p:cNvSpPr/>
          <p:nvPr/>
        </p:nvSpPr>
        <p:spPr>
          <a:xfrm>
            <a:off x="1080483" y="4971293"/>
            <a:ext cx="6026170" cy="923330"/>
          </a:xfrm>
          <a:prstGeom prst="rect">
            <a:avLst/>
          </a:prstGeom>
        </p:spPr>
        <p:txBody>
          <a:bodyPr wrap="square">
            <a:spAutoFit/>
          </a:bodyPr>
          <a:lstStyle/>
          <a:p>
            <a:r>
              <a:rPr lang="en-GB" dirty="0">
                <a:solidFill>
                  <a:srgbClr val="982632"/>
                </a:solidFill>
              </a:rPr>
              <a:t>Continue your debate, taking care to be respectful towards one another. </a:t>
            </a:r>
          </a:p>
          <a:p>
            <a:r>
              <a:rPr lang="en-GB" dirty="0">
                <a:solidFill>
                  <a:srgbClr val="982632"/>
                </a:solidFill>
              </a:rPr>
              <a:t>Reach a consensus and decide which option to take. </a:t>
            </a:r>
          </a:p>
        </p:txBody>
      </p:sp>
      <p:cxnSp>
        <p:nvCxnSpPr>
          <p:cNvPr id="7" name="Straight Connector 6">
            <a:extLst>
              <a:ext uri="{FF2B5EF4-FFF2-40B4-BE49-F238E27FC236}">
                <a16:creationId xmlns:a16="http://schemas.microsoft.com/office/drawing/2014/main" id="{229926A3-A9DE-114D-97AE-E7821F9365D6}"/>
              </a:ext>
            </a:extLst>
          </p:cNvPr>
          <p:cNvCxnSpPr>
            <a:cxnSpLocks/>
          </p:cNvCxnSpPr>
          <p:nvPr/>
        </p:nvCxnSpPr>
        <p:spPr>
          <a:xfrm>
            <a:off x="930442" y="2915074"/>
            <a:ext cx="656122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58C85B0-F7FB-894D-A36E-E61EA3435CBD}"/>
              </a:ext>
            </a:extLst>
          </p:cNvPr>
          <p:cNvCxnSpPr>
            <a:cxnSpLocks/>
          </p:cNvCxnSpPr>
          <p:nvPr/>
        </p:nvCxnSpPr>
        <p:spPr>
          <a:xfrm>
            <a:off x="930442" y="4711790"/>
            <a:ext cx="656122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14F26FE-B5A2-C140-8CDC-E00FA8A46A4D}"/>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RESPECT | </a:t>
            </a:r>
            <a:r>
              <a:rPr lang="en-US" sz="2000" dirty="0">
                <a:solidFill>
                  <a:srgbClr val="982632"/>
                </a:solidFill>
                <a:latin typeface="Univers LT Std 47 Light Condens" panose="020B0406020202040204" pitchFamily="34" charset="0"/>
              </a:rPr>
              <a:t>ACTVITY 2</a:t>
            </a:r>
          </a:p>
        </p:txBody>
      </p:sp>
      <p:pic>
        <p:nvPicPr>
          <p:cNvPr id="19" name="Picture 18" descr="A picture containing indoor, sitting, photo, laptop&#10;&#10;Description automatically generated">
            <a:extLst>
              <a:ext uri="{FF2B5EF4-FFF2-40B4-BE49-F238E27FC236}">
                <a16:creationId xmlns:a16="http://schemas.microsoft.com/office/drawing/2014/main" id="{02428365-0035-6842-B5BB-7031F82B5E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1914" y="1273836"/>
            <a:ext cx="5040086" cy="5338180"/>
          </a:xfrm>
          <a:prstGeom prst="rect">
            <a:avLst/>
          </a:prstGeom>
        </p:spPr>
      </p:pic>
    </p:spTree>
    <p:extLst>
      <p:ext uri="{BB962C8B-B14F-4D97-AF65-F5344CB8AC3E}">
        <p14:creationId xmlns:p14="http://schemas.microsoft.com/office/powerpoint/2010/main" val="3240029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1D552-A6E6-1544-9E23-39B4423DABB8}"/>
              </a:ext>
            </a:extLst>
          </p:cNvPr>
          <p:cNvSpPr/>
          <p:nvPr/>
        </p:nvSpPr>
        <p:spPr>
          <a:xfrm>
            <a:off x="1080482" y="677599"/>
            <a:ext cx="3678363" cy="523220"/>
          </a:xfrm>
          <a:prstGeom prst="rect">
            <a:avLst/>
          </a:prstGeom>
        </p:spPr>
        <p:txBody>
          <a:bodyPr wrap="square">
            <a:spAutoFit/>
          </a:bodyPr>
          <a:lstStyle/>
          <a:p>
            <a:r>
              <a:rPr lang="en-GB" sz="2800" b="1" dirty="0">
                <a:solidFill>
                  <a:srgbClr val="972632"/>
                </a:solidFill>
                <a:effectLst/>
                <a:latin typeface="Univers LT Std 67 Bold Condense" panose="020B0603020202020204" pitchFamily="34" charset="0"/>
              </a:rPr>
              <a:t>EVERYDAY RESPECT</a:t>
            </a:r>
            <a:endParaRPr lang="en-GB" sz="2800" dirty="0">
              <a:solidFill>
                <a:srgbClr val="972632"/>
              </a:solidFill>
              <a:effectLst/>
              <a:latin typeface="Univers LT Std 47 Light Condens" panose="020B0406020202040204" pitchFamily="34" charset="0"/>
            </a:endParaRPr>
          </a:p>
        </p:txBody>
      </p:sp>
      <p:cxnSp>
        <p:nvCxnSpPr>
          <p:cNvPr id="3" name="Straight Connector 2">
            <a:extLst>
              <a:ext uri="{FF2B5EF4-FFF2-40B4-BE49-F238E27FC236}">
                <a16:creationId xmlns:a16="http://schemas.microsoft.com/office/drawing/2014/main" id="{11856109-8D6F-4A47-93EC-2744462128EA}"/>
              </a:ext>
            </a:extLst>
          </p:cNvPr>
          <p:cNvCxnSpPr>
            <a:cxnSpLocks/>
          </p:cNvCxnSpPr>
          <p:nvPr/>
        </p:nvCxnSpPr>
        <p:spPr>
          <a:xfrm>
            <a:off x="930442" y="1324946"/>
            <a:ext cx="656122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FB9D060-9418-8C4E-9A42-59F0DB1AE268}"/>
              </a:ext>
            </a:extLst>
          </p:cNvPr>
          <p:cNvSpPr/>
          <p:nvPr/>
        </p:nvSpPr>
        <p:spPr>
          <a:xfrm>
            <a:off x="1080483" y="1462719"/>
            <a:ext cx="4646550" cy="369332"/>
          </a:xfrm>
          <a:prstGeom prst="rect">
            <a:avLst/>
          </a:prstGeom>
        </p:spPr>
        <p:txBody>
          <a:bodyPr wrap="square">
            <a:spAutoFit/>
          </a:bodyPr>
          <a:lstStyle/>
          <a:p>
            <a:r>
              <a:rPr lang="en-GB" b="1" dirty="0">
                <a:solidFill>
                  <a:srgbClr val="982632"/>
                </a:solidFill>
                <a:latin typeface="Univers LT Std 67 Bold Condense" panose="020B0603020202020204" pitchFamily="34" charset="0"/>
              </a:rPr>
              <a:t>RESPECT IS:</a:t>
            </a:r>
          </a:p>
        </p:txBody>
      </p:sp>
      <p:sp>
        <p:nvSpPr>
          <p:cNvPr id="5" name="Rectangle 4">
            <a:extLst>
              <a:ext uri="{FF2B5EF4-FFF2-40B4-BE49-F238E27FC236}">
                <a16:creationId xmlns:a16="http://schemas.microsoft.com/office/drawing/2014/main" id="{A40190BB-9976-AD41-8C05-56E44F7FDC75}"/>
              </a:ext>
            </a:extLst>
          </p:cNvPr>
          <p:cNvSpPr/>
          <p:nvPr/>
        </p:nvSpPr>
        <p:spPr>
          <a:xfrm>
            <a:off x="1898630" y="3745434"/>
            <a:ext cx="5464695" cy="1754326"/>
          </a:xfrm>
          <a:prstGeom prst="rect">
            <a:avLst/>
          </a:prstGeom>
        </p:spPr>
        <p:txBody>
          <a:bodyPr wrap="square">
            <a:spAutoFit/>
          </a:bodyPr>
          <a:lstStyle/>
          <a:p>
            <a:r>
              <a:rPr lang="en-GB" dirty="0">
                <a:solidFill>
                  <a:srgbClr val="982632"/>
                </a:solidFill>
              </a:rPr>
              <a:t>Why are we all entitled to be treated </a:t>
            </a:r>
            <a:br>
              <a:rPr lang="en-GB" dirty="0">
                <a:solidFill>
                  <a:srgbClr val="982632"/>
                </a:solidFill>
              </a:rPr>
            </a:br>
            <a:r>
              <a:rPr lang="en-GB" dirty="0">
                <a:solidFill>
                  <a:srgbClr val="982632"/>
                </a:solidFill>
              </a:rPr>
              <a:t>with respect?</a:t>
            </a:r>
          </a:p>
          <a:p>
            <a:endParaRPr lang="en-GB" dirty="0">
              <a:solidFill>
                <a:srgbClr val="982632"/>
              </a:solidFill>
            </a:endParaRPr>
          </a:p>
          <a:p>
            <a:r>
              <a:rPr lang="en-GB" dirty="0">
                <a:solidFill>
                  <a:srgbClr val="982632"/>
                </a:solidFill>
              </a:rPr>
              <a:t>Why is it so important for people to </a:t>
            </a:r>
            <a:br>
              <a:rPr lang="en-GB" dirty="0">
                <a:solidFill>
                  <a:srgbClr val="982632"/>
                </a:solidFill>
              </a:rPr>
            </a:br>
            <a:r>
              <a:rPr lang="en-GB" dirty="0">
                <a:solidFill>
                  <a:srgbClr val="982632"/>
                </a:solidFill>
              </a:rPr>
              <a:t>respect each other, even if they don’t agree?</a:t>
            </a:r>
          </a:p>
          <a:p>
            <a:endParaRPr lang="en-GB" dirty="0"/>
          </a:p>
        </p:txBody>
      </p:sp>
      <p:sp>
        <p:nvSpPr>
          <p:cNvPr id="6" name="Rectangle 5">
            <a:extLst>
              <a:ext uri="{FF2B5EF4-FFF2-40B4-BE49-F238E27FC236}">
                <a16:creationId xmlns:a16="http://schemas.microsoft.com/office/drawing/2014/main" id="{3D380CC3-09C1-0740-972F-2F55776CAD61}"/>
              </a:ext>
            </a:extLst>
          </p:cNvPr>
          <p:cNvSpPr/>
          <p:nvPr/>
        </p:nvSpPr>
        <p:spPr>
          <a:xfrm>
            <a:off x="1080483" y="5626458"/>
            <a:ext cx="4646550" cy="369332"/>
          </a:xfrm>
          <a:prstGeom prst="rect">
            <a:avLst/>
          </a:prstGeom>
        </p:spPr>
        <p:txBody>
          <a:bodyPr wrap="square">
            <a:spAutoFit/>
          </a:bodyPr>
          <a:lstStyle/>
          <a:p>
            <a:r>
              <a:rPr lang="en-GB" dirty="0">
                <a:solidFill>
                  <a:srgbClr val="982632"/>
                </a:solidFill>
              </a:rPr>
              <a:t>As a class, create some ‘rules of respect’.</a:t>
            </a:r>
          </a:p>
        </p:txBody>
      </p:sp>
      <p:cxnSp>
        <p:nvCxnSpPr>
          <p:cNvPr id="7" name="Straight Connector 6">
            <a:extLst>
              <a:ext uri="{FF2B5EF4-FFF2-40B4-BE49-F238E27FC236}">
                <a16:creationId xmlns:a16="http://schemas.microsoft.com/office/drawing/2014/main" id="{229926A3-A9DE-114D-97AE-E7821F9365D6}"/>
              </a:ext>
            </a:extLst>
          </p:cNvPr>
          <p:cNvCxnSpPr>
            <a:cxnSpLocks/>
          </p:cNvCxnSpPr>
          <p:nvPr/>
        </p:nvCxnSpPr>
        <p:spPr>
          <a:xfrm>
            <a:off x="930442" y="3429000"/>
            <a:ext cx="656122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58C85B0-F7FB-894D-A36E-E61EA3435CBD}"/>
              </a:ext>
            </a:extLst>
          </p:cNvPr>
          <p:cNvCxnSpPr>
            <a:cxnSpLocks/>
          </p:cNvCxnSpPr>
          <p:nvPr/>
        </p:nvCxnSpPr>
        <p:spPr>
          <a:xfrm>
            <a:off x="930442" y="5543351"/>
            <a:ext cx="656122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55B73B0F-81DD-1C43-9A44-D9F0E6CB6E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347213">
            <a:off x="2129450" y="1321602"/>
            <a:ext cx="4826840" cy="2133943"/>
          </a:xfrm>
          <a:prstGeom prst="rect">
            <a:avLst/>
          </a:prstGeom>
        </p:spPr>
      </p:pic>
      <p:sp>
        <p:nvSpPr>
          <p:cNvPr id="13" name="TextBox 12">
            <a:extLst>
              <a:ext uri="{FF2B5EF4-FFF2-40B4-BE49-F238E27FC236}">
                <a16:creationId xmlns:a16="http://schemas.microsoft.com/office/drawing/2014/main" id="{A8AE4C23-42C8-AD40-ADBC-CC3575ED9339}"/>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RESPECT | </a:t>
            </a:r>
            <a:r>
              <a:rPr lang="en-US" sz="2000" dirty="0">
                <a:solidFill>
                  <a:srgbClr val="982632"/>
                </a:solidFill>
                <a:latin typeface="Univers LT Std 47 Light Condens" panose="020B0406020202040204" pitchFamily="34" charset="0"/>
              </a:rPr>
              <a:t>REFLECTION</a:t>
            </a:r>
          </a:p>
        </p:txBody>
      </p:sp>
      <p:pic>
        <p:nvPicPr>
          <p:cNvPr id="20" name="Picture 19" descr="A picture containing newspaper, text, computer, sitting&#10;&#10;Description automatically generated">
            <a:extLst>
              <a:ext uri="{FF2B5EF4-FFF2-40B4-BE49-F238E27FC236}">
                <a16:creationId xmlns:a16="http://schemas.microsoft.com/office/drawing/2014/main" id="{C16E04BA-C0C7-4F47-BEE0-A57B4113AA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95441">
            <a:off x="6219781" y="1660301"/>
            <a:ext cx="5319665" cy="6973855"/>
          </a:xfrm>
          <a:prstGeom prst="rect">
            <a:avLst/>
          </a:prstGeom>
        </p:spPr>
      </p:pic>
      <p:pic>
        <p:nvPicPr>
          <p:cNvPr id="14" name="Picture 13" descr="A drawing of a face&#10;&#10;Description automatically generated">
            <a:extLst>
              <a:ext uri="{FF2B5EF4-FFF2-40B4-BE49-F238E27FC236}">
                <a16:creationId xmlns:a16="http://schemas.microsoft.com/office/drawing/2014/main" id="{BB7C1A11-A17D-824F-9079-AB016AFE1D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1809" y="3814050"/>
            <a:ext cx="482600" cy="469900"/>
          </a:xfrm>
          <a:prstGeom prst="rect">
            <a:avLst/>
          </a:prstGeom>
        </p:spPr>
      </p:pic>
      <p:pic>
        <p:nvPicPr>
          <p:cNvPr id="16" name="Picture 15" descr="A drawing of a face&#10;&#10;Description automatically generated">
            <a:extLst>
              <a:ext uri="{FF2B5EF4-FFF2-40B4-BE49-F238E27FC236}">
                <a16:creationId xmlns:a16="http://schemas.microsoft.com/office/drawing/2014/main" id="{2AC0F0C3-8A60-6D4E-A353-34C4A6749C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1809" y="4641365"/>
            <a:ext cx="482600" cy="469900"/>
          </a:xfrm>
          <a:prstGeom prst="rect">
            <a:avLst/>
          </a:prstGeom>
        </p:spPr>
      </p:pic>
    </p:spTree>
    <p:extLst>
      <p:ext uri="{BB962C8B-B14F-4D97-AF65-F5344CB8AC3E}">
        <p14:creationId xmlns:p14="http://schemas.microsoft.com/office/powerpoint/2010/main" val="1113421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DEA526-B62F-0B48-BE4F-9C1BFA5733CD}"/>
              </a:ext>
            </a:extLst>
          </p:cNvPr>
          <p:cNvSpPr/>
          <p:nvPr/>
        </p:nvSpPr>
        <p:spPr>
          <a:xfrm>
            <a:off x="753979" y="1299412"/>
            <a:ext cx="7337598" cy="5142964"/>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C0F088A-5F3F-6C4C-B1BB-AB887891CFAC}"/>
              </a:ext>
            </a:extLst>
          </p:cNvPr>
          <p:cNvSpPr/>
          <p:nvPr/>
        </p:nvSpPr>
        <p:spPr>
          <a:xfrm>
            <a:off x="887977" y="1419537"/>
            <a:ext cx="3678363" cy="523220"/>
          </a:xfrm>
          <a:prstGeom prst="rect">
            <a:avLst/>
          </a:prstGeom>
        </p:spPr>
        <p:txBody>
          <a:bodyPr wrap="square">
            <a:spAutoFit/>
          </a:bodyPr>
          <a:lstStyle/>
          <a:p>
            <a:r>
              <a:rPr lang="en-GB" sz="2800" b="1" dirty="0">
                <a:solidFill>
                  <a:srgbClr val="982632"/>
                </a:solidFill>
                <a:latin typeface="Univers LT Std 67 Bold Condense" panose="020B0603020202020204" pitchFamily="34" charset="0"/>
              </a:rPr>
              <a:t>REAL-WORLD RESPECT</a:t>
            </a:r>
          </a:p>
        </p:txBody>
      </p:sp>
      <p:cxnSp>
        <p:nvCxnSpPr>
          <p:cNvPr id="4" name="Straight Connector 3">
            <a:extLst>
              <a:ext uri="{FF2B5EF4-FFF2-40B4-BE49-F238E27FC236}">
                <a16:creationId xmlns:a16="http://schemas.microsoft.com/office/drawing/2014/main" id="{43ED41B4-BA2B-CD4B-B1E0-EF696AA8252D}"/>
              </a:ext>
            </a:extLst>
          </p:cNvPr>
          <p:cNvCxnSpPr>
            <a:cxnSpLocks/>
          </p:cNvCxnSpPr>
          <p:nvPr/>
        </p:nvCxnSpPr>
        <p:spPr>
          <a:xfrm>
            <a:off x="770021" y="2046841"/>
            <a:ext cx="7321556"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80297C9-EA2E-0144-ADBE-598B02E8B621}"/>
              </a:ext>
            </a:extLst>
          </p:cNvPr>
          <p:cNvSpPr/>
          <p:nvPr/>
        </p:nvSpPr>
        <p:spPr>
          <a:xfrm>
            <a:off x="887977" y="2150926"/>
            <a:ext cx="7031072" cy="1477328"/>
          </a:xfrm>
          <a:prstGeom prst="rect">
            <a:avLst/>
          </a:prstGeom>
        </p:spPr>
        <p:txBody>
          <a:bodyPr wrap="square">
            <a:spAutoFit/>
          </a:bodyPr>
          <a:lstStyle/>
          <a:p>
            <a:r>
              <a:rPr lang="en-GB" dirty="0">
                <a:solidFill>
                  <a:srgbClr val="972632"/>
                </a:solidFill>
                <a:effectLst/>
                <a:latin typeface="Arial" panose="020B0604020202020204" pitchFamily="34" charset="0"/>
              </a:rPr>
              <a:t>Respect for others applies both within the Army itself and when working alongside foreign organisations and services. Members of the British Army must show respect and tolerance for all cultures and faiths – there are currently over 50 religions observed in the British Army.</a:t>
            </a:r>
          </a:p>
        </p:txBody>
      </p:sp>
      <p:sp>
        <p:nvSpPr>
          <p:cNvPr id="7" name="Rectangle 6">
            <a:extLst>
              <a:ext uri="{FF2B5EF4-FFF2-40B4-BE49-F238E27FC236}">
                <a16:creationId xmlns:a16="http://schemas.microsoft.com/office/drawing/2014/main" id="{0CADE204-6098-4849-9B5E-2B765934CF02}"/>
              </a:ext>
            </a:extLst>
          </p:cNvPr>
          <p:cNvSpPr/>
          <p:nvPr/>
        </p:nvSpPr>
        <p:spPr>
          <a:xfrm>
            <a:off x="820977" y="4621144"/>
            <a:ext cx="6874985" cy="1754326"/>
          </a:xfrm>
          <a:prstGeom prst="rect">
            <a:avLst/>
          </a:prstGeom>
        </p:spPr>
        <p:txBody>
          <a:bodyPr wrap="square">
            <a:spAutoFit/>
          </a:bodyPr>
          <a:lstStyle/>
          <a:p>
            <a:r>
              <a:rPr lang="en-GB" dirty="0">
                <a:solidFill>
                  <a:srgbClr val="982632"/>
                </a:solidFill>
              </a:rPr>
              <a:t>The British Army and French Army practice working together, along with other NATO allies, as part of a ‘rapid reaction force’. This means that they are ready to deploy immediately in the event of a crisis needing their help, including disaster relief. The different nationalities need to work seamlessly together as allies – only achievable through complete respect for each other.</a:t>
            </a:r>
          </a:p>
        </p:txBody>
      </p:sp>
      <p:sp>
        <p:nvSpPr>
          <p:cNvPr id="10" name="Rectangle 9">
            <a:extLst>
              <a:ext uri="{FF2B5EF4-FFF2-40B4-BE49-F238E27FC236}">
                <a16:creationId xmlns:a16="http://schemas.microsoft.com/office/drawing/2014/main" id="{80EDA4B6-1A51-D546-8821-A82FB92CDF20}"/>
              </a:ext>
            </a:extLst>
          </p:cNvPr>
          <p:cNvSpPr/>
          <p:nvPr/>
        </p:nvSpPr>
        <p:spPr>
          <a:xfrm>
            <a:off x="887977" y="3809236"/>
            <a:ext cx="6090339" cy="646331"/>
          </a:xfrm>
          <a:prstGeom prst="rect">
            <a:avLst/>
          </a:prstGeom>
        </p:spPr>
        <p:txBody>
          <a:bodyPr wrap="square">
            <a:spAutoFit/>
          </a:bodyPr>
          <a:lstStyle/>
          <a:p>
            <a:r>
              <a:rPr lang="en-GB" b="1" dirty="0">
                <a:solidFill>
                  <a:srgbClr val="982632"/>
                </a:solidFill>
              </a:rPr>
              <a:t>Mission: </a:t>
            </a:r>
            <a:r>
              <a:rPr lang="en-GB" dirty="0">
                <a:solidFill>
                  <a:srgbClr val="982632"/>
                </a:solidFill>
              </a:rPr>
              <a:t>Exercise Citadel </a:t>
            </a:r>
            <a:r>
              <a:rPr lang="en-GB" dirty="0" err="1">
                <a:solidFill>
                  <a:srgbClr val="982632"/>
                </a:solidFill>
              </a:rPr>
              <a:t>Guibert</a:t>
            </a:r>
            <a:r>
              <a:rPr lang="en-GB" dirty="0">
                <a:solidFill>
                  <a:srgbClr val="982632"/>
                </a:solidFill>
              </a:rPr>
              <a:t> 18</a:t>
            </a:r>
          </a:p>
          <a:p>
            <a:r>
              <a:rPr lang="en-GB" b="1" dirty="0">
                <a:solidFill>
                  <a:srgbClr val="982632"/>
                </a:solidFill>
              </a:rPr>
              <a:t>Location:</a:t>
            </a:r>
            <a:r>
              <a:rPr lang="en-GB" dirty="0">
                <a:solidFill>
                  <a:srgbClr val="982632"/>
                </a:solidFill>
              </a:rPr>
              <a:t> Reims, France</a:t>
            </a:r>
          </a:p>
        </p:txBody>
      </p:sp>
      <p:cxnSp>
        <p:nvCxnSpPr>
          <p:cNvPr id="12" name="Straight Connector 11">
            <a:extLst>
              <a:ext uri="{FF2B5EF4-FFF2-40B4-BE49-F238E27FC236}">
                <a16:creationId xmlns:a16="http://schemas.microsoft.com/office/drawing/2014/main" id="{3B8215A6-D386-0144-BEB5-104EFCF7974A}"/>
              </a:ext>
            </a:extLst>
          </p:cNvPr>
          <p:cNvCxnSpPr>
            <a:cxnSpLocks/>
          </p:cNvCxnSpPr>
          <p:nvPr/>
        </p:nvCxnSpPr>
        <p:spPr>
          <a:xfrm>
            <a:off x="770021" y="3683136"/>
            <a:ext cx="7321556"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4A775A1-9E71-2049-B3E9-FB7F49D62CC8}"/>
              </a:ext>
            </a:extLst>
          </p:cNvPr>
          <p:cNvCxnSpPr>
            <a:cxnSpLocks/>
          </p:cNvCxnSpPr>
          <p:nvPr/>
        </p:nvCxnSpPr>
        <p:spPr>
          <a:xfrm>
            <a:off x="770021" y="4525113"/>
            <a:ext cx="7494085"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53E4F99-D63C-C94C-AB36-A5D59B280FBA}"/>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RESPECT | </a:t>
            </a:r>
            <a:r>
              <a:rPr lang="en-US" sz="2000" dirty="0">
                <a:solidFill>
                  <a:srgbClr val="982632"/>
                </a:solidFill>
                <a:latin typeface="Univers LT Std 47 Light Condens" panose="020B0406020202040204" pitchFamily="34" charset="0"/>
              </a:rPr>
              <a:t>REAL-WORLD</a:t>
            </a:r>
          </a:p>
        </p:txBody>
      </p:sp>
      <p:pic>
        <p:nvPicPr>
          <p:cNvPr id="16" name="Picture 15" descr="A screen shot of a person&#10;&#10;Description automatically generated">
            <a:hlinkClick r:id="rId3"/>
            <a:extLst>
              <a:ext uri="{FF2B5EF4-FFF2-40B4-BE49-F238E27FC236}">
                <a16:creationId xmlns:a16="http://schemas.microsoft.com/office/drawing/2014/main" id="{7A2994E5-1F35-D147-8B19-D6D9EB618A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22246" y="2361176"/>
            <a:ext cx="4477192" cy="4899347"/>
          </a:xfrm>
          <a:prstGeom prst="rect">
            <a:avLst/>
          </a:prstGeom>
        </p:spPr>
      </p:pic>
      <p:pic>
        <p:nvPicPr>
          <p:cNvPr id="17" name="Picture 16">
            <a:hlinkClick r:id="rId3"/>
            <a:extLst>
              <a:ext uri="{FF2B5EF4-FFF2-40B4-BE49-F238E27FC236}">
                <a16:creationId xmlns:a16="http://schemas.microsoft.com/office/drawing/2014/main" id="{87CF05C5-DEB2-5F4A-B515-7501E5EEA2BB}"/>
              </a:ext>
            </a:extLst>
          </p:cNvPr>
          <p:cNvPicPr>
            <a:picLocks noChangeAspect="1"/>
          </p:cNvPicPr>
          <p:nvPr/>
        </p:nvPicPr>
        <p:blipFill>
          <a:blip r:embed="rId5"/>
          <a:stretch>
            <a:fillRect/>
          </a:stretch>
        </p:blipFill>
        <p:spPr>
          <a:xfrm>
            <a:off x="9015228" y="4118741"/>
            <a:ext cx="1464944" cy="812743"/>
          </a:xfrm>
          <a:prstGeom prst="rect">
            <a:avLst/>
          </a:prstGeom>
        </p:spPr>
      </p:pic>
    </p:spTree>
    <p:extLst>
      <p:ext uri="{BB962C8B-B14F-4D97-AF65-F5344CB8AC3E}">
        <p14:creationId xmlns:p14="http://schemas.microsoft.com/office/powerpoint/2010/main" val="3111634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4524A6-1587-554A-B177-F2E84BD808FC}"/>
              </a:ext>
            </a:extLst>
          </p:cNvPr>
          <p:cNvSpPr txBox="1"/>
          <p:nvPr/>
        </p:nvSpPr>
        <p:spPr>
          <a:xfrm>
            <a:off x="407988" y="404813"/>
            <a:ext cx="6132661" cy="584775"/>
          </a:xfrm>
          <a:prstGeom prst="rect">
            <a:avLst/>
          </a:prstGeom>
          <a:noFill/>
        </p:spPr>
        <p:txBody>
          <a:bodyPr wrap="square" rtlCol="0">
            <a:spAutoFit/>
          </a:bodyPr>
          <a:lstStyle/>
          <a:p>
            <a:r>
              <a:rPr lang="en-US" sz="3200" b="1" dirty="0">
                <a:solidFill>
                  <a:srgbClr val="982632"/>
                </a:solidFill>
                <a:latin typeface="Univers LT Std 67 Bold Condense" panose="020B0603020202020204" pitchFamily="34" charset="0"/>
              </a:rPr>
              <a:t>THINKING ABOUT...RESPECT</a:t>
            </a:r>
            <a:endParaRPr lang="en-US" sz="3200" dirty="0">
              <a:solidFill>
                <a:srgbClr val="982632"/>
              </a:solidFill>
              <a:latin typeface="Univers LT Std 47 Light Condens" panose="020B0406020202040204" pitchFamily="34" charset="0"/>
            </a:endParaRPr>
          </a:p>
        </p:txBody>
      </p:sp>
      <p:sp>
        <p:nvSpPr>
          <p:cNvPr id="3" name="Rectangle 2">
            <a:extLst>
              <a:ext uri="{FF2B5EF4-FFF2-40B4-BE49-F238E27FC236}">
                <a16:creationId xmlns:a16="http://schemas.microsoft.com/office/drawing/2014/main" id="{50FCD18C-B42F-9643-8818-B02EAA8D0DA5}"/>
              </a:ext>
            </a:extLst>
          </p:cNvPr>
          <p:cNvSpPr/>
          <p:nvPr/>
        </p:nvSpPr>
        <p:spPr>
          <a:xfrm>
            <a:off x="529390" y="1299412"/>
            <a:ext cx="5342021" cy="5142964"/>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DDAB99B-4759-324F-A54F-BB6D44AFF725}"/>
              </a:ext>
            </a:extLst>
          </p:cNvPr>
          <p:cNvSpPr/>
          <p:nvPr/>
        </p:nvSpPr>
        <p:spPr>
          <a:xfrm>
            <a:off x="6072407" y="1299412"/>
            <a:ext cx="5325980" cy="5142964"/>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BE0424A-82C9-8F41-AB91-2181F2F42695}"/>
              </a:ext>
            </a:extLst>
          </p:cNvPr>
          <p:cNvSpPr/>
          <p:nvPr/>
        </p:nvSpPr>
        <p:spPr>
          <a:xfrm>
            <a:off x="659442" y="1431576"/>
            <a:ext cx="2452916" cy="307777"/>
          </a:xfrm>
          <a:prstGeom prst="rect">
            <a:avLst/>
          </a:prstGeom>
        </p:spPr>
        <p:txBody>
          <a:bodyPr wrap="none">
            <a:spAutoFit/>
          </a:bodyPr>
          <a:lstStyle/>
          <a:p>
            <a:r>
              <a:rPr lang="en-GB" sz="1400" dirty="0">
                <a:solidFill>
                  <a:srgbClr val="972632"/>
                </a:solidFill>
                <a:effectLst/>
                <a:latin typeface="Arial" panose="020B0604020202020204" pitchFamily="34" charset="0"/>
              </a:rPr>
              <a:t>1. My definition of respect is:</a:t>
            </a:r>
          </a:p>
        </p:txBody>
      </p:sp>
      <p:sp>
        <p:nvSpPr>
          <p:cNvPr id="6" name="Rectangle 5">
            <a:extLst>
              <a:ext uri="{FF2B5EF4-FFF2-40B4-BE49-F238E27FC236}">
                <a16:creationId xmlns:a16="http://schemas.microsoft.com/office/drawing/2014/main" id="{2A958EEF-FFAF-DF4B-9662-647A9BA3CFA6}"/>
              </a:ext>
            </a:extLst>
          </p:cNvPr>
          <p:cNvSpPr/>
          <p:nvPr/>
        </p:nvSpPr>
        <p:spPr>
          <a:xfrm>
            <a:off x="659442" y="2355339"/>
            <a:ext cx="4826960" cy="3203249"/>
          </a:xfrm>
          <a:prstGeom prst="rect">
            <a:avLst/>
          </a:prstGeom>
        </p:spPr>
        <p:txBody>
          <a:bodyPr wrap="square">
            <a:spAutoFit/>
          </a:bodyPr>
          <a:lstStyle/>
          <a:p>
            <a:pPr>
              <a:lnSpc>
                <a:spcPct val="300000"/>
              </a:lnSpc>
            </a:pPr>
            <a:r>
              <a:rPr lang="en-GB" sz="1400" dirty="0">
                <a:solidFill>
                  <a:srgbClr val="982632"/>
                </a:solidFill>
              </a:rPr>
              <a:t>2. How does it feel to be respected?</a:t>
            </a:r>
          </a:p>
          <a:p>
            <a:pPr>
              <a:lnSpc>
                <a:spcPct val="300000"/>
              </a:lnSpc>
            </a:pPr>
            <a:endParaRPr lang="en-GB" sz="1400" dirty="0">
              <a:solidFill>
                <a:srgbClr val="982632"/>
              </a:solidFill>
            </a:endParaRPr>
          </a:p>
          <a:p>
            <a:pPr>
              <a:lnSpc>
                <a:spcPct val="300000"/>
              </a:lnSpc>
            </a:pPr>
            <a:r>
              <a:rPr lang="en-GB" sz="1400" dirty="0">
                <a:solidFill>
                  <a:srgbClr val="982632"/>
                </a:solidFill>
              </a:rPr>
              <a:t>3. How does it feel when you are not respected?</a:t>
            </a:r>
            <a:br>
              <a:rPr lang="en-GB" sz="1400" dirty="0">
                <a:solidFill>
                  <a:srgbClr val="982632"/>
                </a:solidFill>
              </a:rPr>
            </a:br>
            <a:endParaRPr lang="en-GB" sz="1400" dirty="0">
              <a:solidFill>
                <a:srgbClr val="982632"/>
              </a:solidFill>
            </a:endParaRPr>
          </a:p>
          <a:p>
            <a:pPr>
              <a:lnSpc>
                <a:spcPct val="300000"/>
              </a:lnSpc>
            </a:pPr>
            <a:r>
              <a:rPr lang="en-GB" sz="1400" dirty="0">
                <a:solidFill>
                  <a:srgbClr val="982632"/>
                </a:solidFill>
              </a:rPr>
              <a:t>4. What does showing respect look and sound like?</a:t>
            </a:r>
          </a:p>
        </p:txBody>
      </p:sp>
      <p:cxnSp>
        <p:nvCxnSpPr>
          <p:cNvPr id="7" name="Straight Connector 6">
            <a:extLst>
              <a:ext uri="{FF2B5EF4-FFF2-40B4-BE49-F238E27FC236}">
                <a16:creationId xmlns:a16="http://schemas.microsoft.com/office/drawing/2014/main" id="{2A1018A3-5EFC-F344-9FEE-E5A923018A6D}"/>
              </a:ext>
            </a:extLst>
          </p:cNvPr>
          <p:cNvCxnSpPr>
            <a:cxnSpLocks/>
          </p:cNvCxnSpPr>
          <p:nvPr/>
        </p:nvCxnSpPr>
        <p:spPr>
          <a:xfrm>
            <a:off x="529390" y="2447893"/>
            <a:ext cx="534202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222192-3F65-5E43-8F49-9CB108153B2A}"/>
              </a:ext>
            </a:extLst>
          </p:cNvPr>
          <p:cNvSpPr/>
          <p:nvPr/>
        </p:nvSpPr>
        <p:spPr>
          <a:xfrm>
            <a:off x="6170376" y="1431576"/>
            <a:ext cx="2252540" cy="4616648"/>
          </a:xfrm>
          <a:prstGeom prst="rect">
            <a:avLst/>
          </a:prstGeom>
        </p:spPr>
        <p:txBody>
          <a:bodyPr wrap="none">
            <a:spAutoFit/>
          </a:bodyPr>
          <a:lstStyle/>
          <a:p>
            <a:r>
              <a:rPr lang="en-GB" sz="1400" dirty="0">
                <a:solidFill>
                  <a:srgbClr val="982632"/>
                </a:solidFill>
              </a:rPr>
              <a:t>5. My rules of respect are:</a:t>
            </a:r>
          </a:p>
          <a:p>
            <a:endParaRPr lang="en-GB" sz="1400" dirty="0">
              <a:solidFill>
                <a:srgbClr val="982632"/>
              </a:solidFill>
            </a:endParaRPr>
          </a:p>
          <a:p>
            <a:pPr marL="342900" indent="-342900">
              <a:buFont typeface="+mj-lt"/>
              <a:buAutoNum type="arabicPeriod"/>
            </a:pPr>
            <a:endParaRPr lang="en-GB" sz="1400" dirty="0">
              <a:solidFill>
                <a:srgbClr val="982632"/>
              </a:solidFill>
            </a:endParaRPr>
          </a:p>
          <a:p>
            <a:r>
              <a:rPr lang="en-GB" sz="1400" dirty="0">
                <a:solidFill>
                  <a:srgbClr val="982632"/>
                </a:solidFill>
              </a:rPr>
              <a:t>1. </a:t>
            </a:r>
          </a:p>
          <a:p>
            <a:endParaRPr lang="en-GB" sz="1400" dirty="0">
              <a:solidFill>
                <a:srgbClr val="982632"/>
              </a:solidFill>
            </a:endParaRPr>
          </a:p>
          <a:p>
            <a:endParaRPr lang="en-GB" sz="1400" dirty="0">
              <a:solidFill>
                <a:srgbClr val="982632"/>
              </a:solidFill>
            </a:endParaRPr>
          </a:p>
          <a:p>
            <a:r>
              <a:rPr lang="en-GB" sz="1400" dirty="0">
                <a:solidFill>
                  <a:srgbClr val="982632"/>
                </a:solidFill>
              </a:rPr>
              <a:t>2.</a:t>
            </a:r>
          </a:p>
          <a:p>
            <a:endParaRPr lang="en-GB" sz="1400" dirty="0">
              <a:solidFill>
                <a:srgbClr val="982632"/>
              </a:solidFill>
            </a:endParaRPr>
          </a:p>
          <a:p>
            <a:endParaRPr lang="en-GB" sz="1400" dirty="0">
              <a:solidFill>
                <a:srgbClr val="982632"/>
              </a:solidFill>
            </a:endParaRPr>
          </a:p>
          <a:p>
            <a:r>
              <a:rPr lang="en-GB" sz="1400" dirty="0">
                <a:solidFill>
                  <a:srgbClr val="982632"/>
                </a:solidFill>
              </a:rPr>
              <a:t>3.</a:t>
            </a:r>
          </a:p>
          <a:p>
            <a:endParaRPr lang="en-GB" sz="1400" dirty="0">
              <a:solidFill>
                <a:srgbClr val="982632"/>
              </a:solidFill>
            </a:endParaRPr>
          </a:p>
          <a:p>
            <a:endParaRPr lang="en-GB" sz="1400" dirty="0">
              <a:solidFill>
                <a:srgbClr val="982632"/>
              </a:solidFill>
            </a:endParaRPr>
          </a:p>
          <a:p>
            <a:r>
              <a:rPr lang="en-GB" sz="1400" dirty="0">
                <a:solidFill>
                  <a:srgbClr val="982632"/>
                </a:solidFill>
              </a:rPr>
              <a:t>4.</a:t>
            </a:r>
          </a:p>
          <a:p>
            <a:endParaRPr lang="en-GB" sz="1400" dirty="0">
              <a:solidFill>
                <a:srgbClr val="982632"/>
              </a:solidFill>
            </a:endParaRPr>
          </a:p>
          <a:p>
            <a:endParaRPr lang="en-GB" sz="1400" dirty="0">
              <a:solidFill>
                <a:srgbClr val="982632"/>
              </a:solidFill>
            </a:endParaRPr>
          </a:p>
          <a:p>
            <a:r>
              <a:rPr lang="en-GB" sz="1400" dirty="0">
                <a:solidFill>
                  <a:srgbClr val="982632"/>
                </a:solidFill>
              </a:rPr>
              <a:t>5. </a:t>
            </a:r>
          </a:p>
          <a:p>
            <a:endParaRPr lang="en-GB" sz="1400" dirty="0">
              <a:solidFill>
                <a:srgbClr val="982632"/>
              </a:solidFill>
            </a:endParaRPr>
          </a:p>
          <a:p>
            <a:endParaRPr lang="en-GB" sz="1400" dirty="0">
              <a:solidFill>
                <a:srgbClr val="982632"/>
              </a:solidFill>
            </a:endParaRPr>
          </a:p>
          <a:p>
            <a:r>
              <a:rPr lang="en-GB" sz="1400" dirty="0">
                <a:solidFill>
                  <a:srgbClr val="982632"/>
                </a:solidFill>
              </a:rPr>
              <a:t>6. </a:t>
            </a:r>
          </a:p>
          <a:p>
            <a:endParaRPr lang="en-GB" sz="1400" dirty="0">
              <a:solidFill>
                <a:srgbClr val="982632"/>
              </a:solidFill>
            </a:endParaRPr>
          </a:p>
          <a:p>
            <a:endParaRPr lang="en-GB" sz="1400" dirty="0">
              <a:solidFill>
                <a:srgbClr val="982632"/>
              </a:solidFill>
            </a:endParaRPr>
          </a:p>
        </p:txBody>
      </p:sp>
      <p:sp>
        <p:nvSpPr>
          <p:cNvPr id="11" name="TextBox 10">
            <a:extLst>
              <a:ext uri="{FF2B5EF4-FFF2-40B4-BE49-F238E27FC236}">
                <a16:creationId xmlns:a16="http://schemas.microsoft.com/office/drawing/2014/main" id="{1B38806A-BCAF-754F-B735-E0D0F86C1C9B}"/>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RESPECT </a:t>
            </a:r>
            <a:endParaRPr lang="en-US" sz="2000" dirty="0">
              <a:solidFill>
                <a:srgbClr val="982632"/>
              </a:solidFill>
              <a:latin typeface="Univers LT Std 47 Light Condens" panose="020B0406020202040204" pitchFamily="34" charset="0"/>
            </a:endParaRPr>
          </a:p>
        </p:txBody>
      </p:sp>
    </p:spTree>
    <p:extLst>
      <p:ext uri="{BB962C8B-B14F-4D97-AF65-F5344CB8AC3E}">
        <p14:creationId xmlns:p14="http://schemas.microsoft.com/office/powerpoint/2010/main" val="360943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25F1FD-F7F2-7546-B949-1D3BA32C56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1D6BC65-A61E-0844-AD32-F22646C0DE13}"/>
              </a:ext>
            </a:extLst>
          </p:cNvPr>
          <p:cNvSpPr txBox="1"/>
          <p:nvPr/>
        </p:nvSpPr>
        <p:spPr>
          <a:xfrm>
            <a:off x="407988" y="404813"/>
            <a:ext cx="6132661" cy="584775"/>
          </a:xfrm>
          <a:prstGeom prst="rect">
            <a:avLst/>
          </a:prstGeom>
          <a:noFill/>
        </p:spPr>
        <p:txBody>
          <a:bodyPr wrap="square" rtlCol="0">
            <a:spAutoFit/>
          </a:bodyPr>
          <a:lstStyle/>
          <a:p>
            <a:r>
              <a:rPr lang="en-US" sz="3200" b="1" dirty="0">
                <a:solidFill>
                  <a:srgbClr val="982632"/>
                </a:solidFill>
                <a:latin typeface="Univers LT Std 67 Bold Condense" panose="020B0603020202020204" pitchFamily="34" charset="0"/>
              </a:rPr>
              <a:t>WHAT IS ‘CHARACTER’?</a:t>
            </a:r>
          </a:p>
        </p:txBody>
      </p:sp>
      <p:sp>
        <p:nvSpPr>
          <p:cNvPr id="10" name="TextBox 9">
            <a:extLst>
              <a:ext uri="{FF2B5EF4-FFF2-40B4-BE49-F238E27FC236}">
                <a16:creationId xmlns:a16="http://schemas.microsoft.com/office/drawing/2014/main" id="{3EDA804B-D174-A242-9A59-B505A98978F9}"/>
              </a:ext>
            </a:extLst>
          </p:cNvPr>
          <p:cNvSpPr txBox="1"/>
          <p:nvPr/>
        </p:nvSpPr>
        <p:spPr>
          <a:xfrm>
            <a:off x="2454465" y="5293894"/>
            <a:ext cx="8172367" cy="646331"/>
          </a:xfrm>
          <a:prstGeom prst="rect">
            <a:avLst/>
          </a:prstGeom>
          <a:noFill/>
        </p:spPr>
        <p:txBody>
          <a:bodyPr wrap="square" rtlCol="0">
            <a:spAutoFit/>
          </a:bodyPr>
          <a:lstStyle/>
          <a:p>
            <a:r>
              <a:rPr lang="en-GB" b="1" dirty="0">
                <a:solidFill>
                  <a:srgbClr val="982632"/>
                </a:solidFill>
                <a:latin typeface="Arial" panose="020B0604020202020204" pitchFamily="34" charset="0"/>
                <a:cs typeface="Arial" panose="020B0604020202020204" pitchFamily="34" charset="0"/>
              </a:rPr>
              <a:t>Character</a:t>
            </a:r>
            <a:r>
              <a:rPr lang="en-GB" i="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is the positive values and qualities that help us to work out:</a:t>
            </a:r>
          </a:p>
          <a:p>
            <a:endParaRPr lang="en-US" dirty="0"/>
          </a:p>
        </p:txBody>
      </p:sp>
      <p:sp>
        <p:nvSpPr>
          <p:cNvPr id="11" name="TextBox 10">
            <a:extLst>
              <a:ext uri="{FF2B5EF4-FFF2-40B4-BE49-F238E27FC236}">
                <a16:creationId xmlns:a16="http://schemas.microsoft.com/office/drawing/2014/main" id="{96F71215-CC58-0F4C-9D4F-8E2759C79F45}"/>
              </a:ext>
            </a:extLst>
          </p:cNvPr>
          <p:cNvSpPr txBox="1"/>
          <p:nvPr/>
        </p:nvSpPr>
        <p:spPr>
          <a:xfrm>
            <a:off x="5390170" y="5806856"/>
            <a:ext cx="802082" cy="646331"/>
          </a:xfrm>
          <a:prstGeom prst="rect">
            <a:avLst/>
          </a:prstGeom>
          <a:noFill/>
        </p:spPr>
        <p:txBody>
          <a:bodyPr wrap="square" rtlCol="0">
            <a:spAutoFit/>
          </a:bodyPr>
          <a:lstStyle/>
          <a:p>
            <a:r>
              <a:rPr lang="en-GB" b="1" dirty="0">
                <a:solidFill>
                  <a:srgbClr val="982632"/>
                </a:solidFill>
                <a:latin typeface="Arial" panose="020B0604020202020204" pitchFamily="34" charset="0"/>
                <a:cs typeface="Arial" panose="020B0604020202020204" pitchFamily="34" charset="0"/>
              </a:rPr>
              <a:t>and</a:t>
            </a:r>
            <a:endParaRPr lang="en-GB" dirty="0">
              <a:latin typeface="Arial" panose="020B0604020202020204" pitchFamily="34" charset="0"/>
              <a:cs typeface="Arial" panose="020B0604020202020204" pitchFamily="34" charset="0"/>
            </a:endParaRPr>
          </a:p>
          <a:p>
            <a:endParaRPr lang="en-US" dirty="0"/>
          </a:p>
        </p:txBody>
      </p:sp>
      <p:sp>
        <p:nvSpPr>
          <p:cNvPr id="12" name="TextBox 11">
            <a:extLst>
              <a:ext uri="{FF2B5EF4-FFF2-40B4-BE49-F238E27FC236}">
                <a16:creationId xmlns:a16="http://schemas.microsoft.com/office/drawing/2014/main" id="{E46D1BB4-ECCF-2146-A355-FAF0689D8438}"/>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RESPECT | </a:t>
            </a:r>
            <a:r>
              <a:rPr lang="en-US" sz="2000" dirty="0">
                <a:solidFill>
                  <a:srgbClr val="982632"/>
                </a:solidFill>
                <a:latin typeface="Univers LT Std 47 Light Condens" panose="020B0406020202040204" pitchFamily="34" charset="0"/>
              </a:rPr>
              <a:t>INTRODUCTION</a:t>
            </a:r>
          </a:p>
        </p:txBody>
      </p:sp>
    </p:spTree>
    <p:extLst>
      <p:ext uri="{BB962C8B-B14F-4D97-AF65-F5344CB8AC3E}">
        <p14:creationId xmlns:p14="http://schemas.microsoft.com/office/powerpoint/2010/main" val="299956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 table&#10;&#10;Description automatically generated">
            <a:extLst>
              <a:ext uri="{FF2B5EF4-FFF2-40B4-BE49-F238E27FC236}">
                <a16:creationId xmlns:a16="http://schemas.microsoft.com/office/drawing/2014/main" id="{C7A1B629-C1DB-4F47-AEDD-34B2632D29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D26F924-6218-BA41-B36D-CCB4A0408CD1}"/>
              </a:ext>
            </a:extLst>
          </p:cNvPr>
          <p:cNvPicPr>
            <a:picLocks noChangeAspect="1"/>
          </p:cNvPicPr>
          <p:nvPr/>
        </p:nvPicPr>
        <p:blipFill>
          <a:blip r:embed="rId4"/>
          <a:stretch>
            <a:fillRect/>
          </a:stretch>
        </p:blipFill>
        <p:spPr>
          <a:xfrm>
            <a:off x="682381" y="404812"/>
            <a:ext cx="10599908" cy="5942043"/>
          </a:xfrm>
          <a:prstGeom prst="rect">
            <a:avLst/>
          </a:prstGeom>
        </p:spPr>
      </p:pic>
      <p:pic>
        <p:nvPicPr>
          <p:cNvPr id="4" name="Picture 3">
            <a:extLst>
              <a:ext uri="{FF2B5EF4-FFF2-40B4-BE49-F238E27FC236}">
                <a16:creationId xmlns:a16="http://schemas.microsoft.com/office/drawing/2014/main" id="{811ED3DE-4339-6549-9A19-257A4C7D19C3}"/>
              </a:ext>
            </a:extLst>
          </p:cNvPr>
          <p:cNvPicPr>
            <a:picLocks noChangeAspect="1"/>
          </p:cNvPicPr>
          <p:nvPr/>
        </p:nvPicPr>
        <p:blipFill>
          <a:blip r:embed="rId5"/>
          <a:stretch>
            <a:fillRect/>
          </a:stretch>
        </p:blipFill>
        <p:spPr>
          <a:xfrm>
            <a:off x="1049422" y="-440155"/>
            <a:ext cx="496186" cy="1402681"/>
          </a:xfrm>
          <a:prstGeom prst="rect">
            <a:avLst/>
          </a:prstGeom>
        </p:spPr>
      </p:pic>
      <p:pic>
        <p:nvPicPr>
          <p:cNvPr id="5" name="Picture 4">
            <a:hlinkClick r:id="rId6"/>
            <a:extLst>
              <a:ext uri="{FF2B5EF4-FFF2-40B4-BE49-F238E27FC236}">
                <a16:creationId xmlns:a16="http://schemas.microsoft.com/office/drawing/2014/main" id="{98794F6B-4757-4043-B1CA-14EB6F9F7B28}"/>
              </a:ext>
            </a:extLst>
          </p:cNvPr>
          <p:cNvPicPr>
            <a:picLocks noChangeAspect="1"/>
          </p:cNvPicPr>
          <p:nvPr/>
        </p:nvPicPr>
        <p:blipFill>
          <a:blip r:embed="rId7"/>
          <a:stretch>
            <a:fillRect/>
          </a:stretch>
        </p:blipFill>
        <p:spPr>
          <a:xfrm>
            <a:off x="5439276" y="2772276"/>
            <a:ext cx="1313447" cy="1313447"/>
          </a:xfrm>
          <a:prstGeom prst="rect">
            <a:avLst/>
          </a:prstGeom>
        </p:spPr>
      </p:pic>
      <p:sp>
        <p:nvSpPr>
          <p:cNvPr id="6" name="TextBox 5">
            <a:extLst>
              <a:ext uri="{FF2B5EF4-FFF2-40B4-BE49-F238E27FC236}">
                <a16:creationId xmlns:a16="http://schemas.microsoft.com/office/drawing/2014/main" id="{3EDA7813-F4DF-F34C-91BB-7F5EE2AE6631}"/>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RESPECT | </a:t>
            </a:r>
            <a:r>
              <a:rPr lang="en-US" sz="2000" dirty="0">
                <a:solidFill>
                  <a:srgbClr val="982632"/>
                </a:solidFill>
                <a:latin typeface="Univers LT Std 47 Light Condens" panose="020B0406020202040204" pitchFamily="34" charset="0"/>
              </a:rPr>
              <a:t>FILM</a:t>
            </a:r>
          </a:p>
        </p:txBody>
      </p:sp>
    </p:spTree>
    <p:extLst>
      <p:ext uri="{BB962C8B-B14F-4D97-AF65-F5344CB8AC3E}">
        <p14:creationId xmlns:p14="http://schemas.microsoft.com/office/powerpoint/2010/main" val="3014782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A946B-F144-2547-B942-8715860C40AB}"/>
              </a:ext>
            </a:extLst>
          </p:cNvPr>
          <p:cNvSpPr/>
          <p:nvPr/>
        </p:nvSpPr>
        <p:spPr>
          <a:xfrm>
            <a:off x="1080482" y="727978"/>
            <a:ext cx="5619463" cy="523220"/>
          </a:xfrm>
          <a:prstGeom prst="rect">
            <a:avLst/>
          </a:prstGeom>
        </p:spPr>
        <p:txBody>
          <a:bodyPr wrap="square">
            <a:spAutoFit/>
          </a:bodyPr>
          <a:lstStyle/>
          <a:p>
            <a:r>
              <a:rPr lang="en-GB" sz="2800" b="1" dirty="0">
                <a:solidFill>
                  <a:srgbClr val="972632"/>
                </a:solidFill>
                <a:effectLst/>
                <a:latin typeface="Univers LT Std 67 Bold Condense" panose="020B0603020202020204" pitchFamily="34" charset="0"/>
              </a:rPr>
              <a:t>ARMY BRIEF: </a:t>
            </a:r>
            <a:r>
              <a:rPr lang="en-GB" sz="2800" dirty="0">
                <a:solidFill>
                  <a:srgbClr val="972632"/>
                </a:solidFill>
                <a:effectLst/>
                <a:latin typeface="Univers LT Std 47 Light Condens" panose="020B0406020202040204" pitchFamily="34" charset="0"/>
              </a:rPr>
              <a:t>MAKE A PLAN</a:t>
            </a:r>
          </a:p>
        </p:txBody>
      </p:sp>
      <p:cxnSp>
        <p:nvCxnSpPr>
          <p:cNvPr id="4" name="Straight Connector 3">
            <a:extLst>
              <a:ext uri="{FF2B5EF4-FFF2-40B4-BE49-F238E27FC236}">
                <a16:creationId xmlns:a16="http://schemas.microsoft.com/office/drawing/2014/main" id="{A11D1292-71AA-1145-A61A-04978A9BE4BB}"/>
              </a:ext>
            </a:extLst>
          </p:cNvPr>
          <p:cNvCxnSpPr>
            <a:cxnSpLocks/>
          </p:cNvCxnSpPr>
          <p:nvPr/>
        </p:nvCxnSpPr>
        <p:spPr>
          <a:xfrm>
            <a:off x="930442" y="1414379"/>
            <a:ext cx="656122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68446DF-CFB0-694C-B7C8-4CC7931618F2}"/>
              </a:ext>
            </a:extLst>
          </p:cNvPr>
          <p:cNvSpPr/>
          <p:nvPr/>
        </p:nvSpPr>
        <p:spPr>
          <a:xfrm>
            <a:off x="952144" y="1627940"/>
            <a:ext cx="5769498" cy="923330"/>
          </a:xfrm>
          <a:prstGeom prst="rect">
            <a:avLst/>
          </a:prstGeom>
        </p:spPr>
        <p:txBody>
          <a:bodyPr wrap="square">
            <a:spAutoFit/>
          </a:bodyPr>
          <a:lstStyle/>
          <a:p>
            <a:r>
              <a:rPr lang="en-GB" b="1" dirty="0">
                <a:solidFill>
                  <a:srgbClr val="972632"/>
                </a:solidFill>
                <a:effectLst/>
                <a:latin typeface="Arial" panose="020B0604020202020204" pitchFamily="34" charset="0"/>
              </a:rPr>
              <a:t>A cyber attack has caused a nationwide power cut. You don’t know how long it is going to last. </a:t>
            </a:r>
          </a:p>
          <a:p>
            <a:r>
              <a:rPr lang="en-GB" b="1" dirty="0">
                <a:solidFill>
                  <a:srgbClr val="972632"/>
                </a:solidFill>
                <a:effectLst/>
                <a:latin typeface="Arial" panose="020B0604020202020204" pitchFamily="34" charset="0"/>
              </a:rPr>
              <a:t>Make a plan to get through the next 48 hours. </a:t>
            </a:r>
          </a:p>
        </p:txBody>
      </p:sp>
      <p:cxnSp>
        <p:nvCxnSpPr>
          <p:cNvPr id="9" name="Straight Connector 8">
            <a:extLst>
              <a:ext uri="{FF2B5EF4-FFF2-40B4-BE49-F238E27FC236}">
                <a16:creationId xmlns:a16="http://schemas.microsoft.com/office/drawing/2014/main" id="{4D5CB0B9-8AF4-C247-9AA7-8D9C17ABF5AB}"/>
              </a:ext>
            </a:extLst>
          </p:cNvPr>
          <p:cNvCxnSpPr>
            <a:cxnSpLocks/>
          </p:cNvCxnSpPr>
          <p:nvPr/>
        </p:nvCxnSpPr>
        <p:spPr>
          <a:xfrm>
            <a:off x="930442" y="2818821"/>
            <a:ext cx="656122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372337F-3178-F141-96D9-6E6EA877BF82}"/>
              </a:ext>
            </a:extLst>
          </p:cNvPr>
          <p:cNvCxnSpPr>
            <a:cxnSpLocks/>
          </p:cNvCxnSpPr>
          <p:nvPr/>
        </p:nvCxnSpPr>
        <p:spPr>
          <a:xfrm flipV="1">
            <a:off x="930442" y="3479606"/>
            <a:ext cx="6561221" cy="6567"/>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5225DD2-525D-844C-AECE-129B736ACF6D}"/>
              </a:ext>
            </a:extLst>
          </p:cNvPr>
          <p:cNvCxnSpPr>
            <a:cxnSpLocks/>
          </p:cNvCxnSpPr>
          <p:nvPr/>
        </p:nvCxnSpPr>
        <p:spPr>
          <a:xfrm>
            <a:off x="930442" y="4153525"/>
            <a:ext cx="656122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DBD4CD5-D78B-7849-9413-C0B710F39985}"/>
              </a:ext>
            </a:extLst>
          </p:cNvPr>
          <p:cNvCxnSpPr>
            <a:cxnSpLocks/>
          </p:cNvCxnSpPr>
          <p:nvPr/>
        </p:nvCxnSpPr>
        <p:spPr>
          <a:xfrm>
            <a:off x="930442" y="4820877"/>
            <a:ext cx="656122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C2EDCE-FB5A-9746-B577-2D9455EC5B4A}"/>
              </a:ext>
            </a:extLst>
          </p:cNvPr>
          <p:cNvCxnSpPr>
            <a:cxnSpLocks/>
          </p:cNvCxnSpPr>
          <p:nvPr/>
        </p:nvCxnSpPr>
        <p:spPr>
          <a:xfrm>
            <a:off x="930442" y="5488229"/>
            <a:ext cx="656122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36AB6AA-01D0-154E-99A0-BCBC42C4C13B}"/>
              </a:ext>
            </a:extLst>
          </p:cNvPr>
          <p:cNvCxnSpPr>
            <a:cxnSpLocks/>
          </p:cNvCxnSpPr>
          <p:nvPr/>
        </p:nvCxnSpPr>
        <p:spPr>
          <a:xfrm>
            <a:off x="930442" y="6155580"/>
            <a:ext cx="503722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E92975B-1CAE-6E40-924E-BC9D13C90CE3}"/>
              </a:ext>
            </a:extLst>
          </p:cNvPr>
          <p:cNvSpPr/>
          <p:nvPr/>
        </p:nvSpPr>
        <p:spPr>
          <a:xfrm>
            <a:off x="1626889" y="2940219"/>
            <a:ext cx="5768143" cy="369332"/>
          </a:xfrm>
          <a:prstGeom prst="rect">
            <a:avLst/>
          </a:prstGeom>
        </p:spPr>
        <p:txBody>
          <a:bodyPr wrap="square">
            <a:spAutoFit/>
          </a:bodyPr>
          <a:lstStyle/>
          <a:p>
            <a:r>
              <a:rPr lang="en-GB" dirty="0">
                <a:solidFill>
                  <a:srgbClr val="982632"/>
                </a:solidFill>
              </a:rPr>
              <a:t>Which items and supplies will you gather together?</a:t>
            </a:r>
          </a:p>
        </p:txBody>
      </p:sp>
      <p:sp>
        <p:nvSpPr>
          <p:cNvPr id="20" name="Rectangle 19">
            <a:extLst>
              <a:ext uri="{FF2B5EF4-FFF2-40B4-BE49-F238E27FC236}">
                <a16:creationId xmlns:a16="http://schemas.microsoft.com/office/drawing/2014/main" id="{D62DEC4F-3915-C14B-8A72-B4464E0849BD}"/>
              </a:ext>
            </a:extLst>
          </p:cNvPr>
          <p:cNvSpPr/>
          <p:nvPr/>
        </p:nvSpPr>
        <p:spPr>
          <a:xfrm>
            <a:off x="1626890" y="3663185"/>
            <a:ext cx="3644324" cy="369332"/>
          </a:xfrm>
          <a:prstGeom prst="rect">
            <a:avLst/>
          </a:prstGeom>
        </p:spPr>
        <p:txBody>
          <a:bodyPr wrap="square">
            <a:spAutoFit/>
          </a:bodyPr>
          <a:lstStyle/>
          <a:p>
            <a:r>
              <a:rPr lang="en-GB" dirty="0">
                <a:solidFill>
                  <a:srgbClr val="982632"/>
                </a:solidFill>
              </a:rPr>
              <a:t>How will you store water?</a:t>
            </a:r>
          </a:p>
        </p:txBody>
      </p:sp>
      <p:sp>
        <p:nvSpPr>
          <p:cNvPr id="21" name="Rectangle 20">
            <a:extLst>
              <a:ext uri="{FF2B5EF4-FFF2-40B4-BE49-F238E27FC236}">
                <a16:creationId xmlns:a16="http://schemas.microsoft.com/office/drawing/2014/main" id="{E804EA1B-2ED5-4044-82CD-00C94C9AFB50}"/>
              </a:ext>
            </a:extLst>
          </p:cNvPr>
          <p:cNvSpPr/>
          <p:nvPr/>
        </p:nvSpPr>
        <p:spPr>
          <a:xfrm>
            <a:off x="1626889" y="4304869"/>
            <a:ext cx="4340773" cy="369332"/>
          </a:xfrm>
          <a:prstGeom prst="rect">
            <a:avLst/>
          </a:prstGeom>
        </p:spPr>
        <p:txBody>
          <a:bodyPr wrap="square">
            <a:spAutoFit/>
          </a:bodyPr>
          <a:lstStyle/>
          <a:p>
            <a:r>
              <a:rPr lang="en-GB" dirty="0">
                <a:solidFill>
                  <a:srgbClr val="982632"/>
                </a:solidFill>
              </a:rPr>
              <a:t>What items do you need to protect?</a:t>
            </a:r>
          </a:p>
        </p:txBody>
      </p:sp>
      <p:sp>
        <p:nvSpPr>
          <p:cNvPr id="22" name="Rectangle 21">
            <a:extLst>
              <a:ext uri="{FF2B5EF4-FFF2-40B4-BE49-F238E27FC236}">
                <a16:creationId xmlns:a16="http://schemas.microsoft.com/office/drawing/2014/main" id="{67E1E157-57B6-D549-B90E-F80CF0C0B843}"/>
              </a:ext>
            </a:extLst>
          </p:cNvPr>
          <p:cNvSpPr/>
          <p:nvPr/>
        </p:nvSpPr>
        <p:spPr>
          <a:xfrm>
            <a:off x="1626889" y="4962595"/>
            <a:ext cx="4340773" cy="369332"/>
          </a:xfrm>
          <a:prstGeom prst="rect">
            <a:avLst/>
          </a:prstGeom>
        </p:spPr>
        <p:txBody>
          <a:bodyPr wrap="square">
            <a:spAutoFit/>
          </a:bodyPr>
          <a:lstStyle/>
          <a:p>
            <a:r>
              <a:rPr lang="en-GB" dirty="0">
                <a:solidFill>
                  <a:srgbClr val="982632"/>
                </a:solidFill>
              </a:rPr>
              <a:t>Who will you check on?</a:t>
            </a:r>
          </a:p>
        </p:txBody>
      </p:sp>
      <p:sp>
        <p:nvSpPr>
          <p:cNvPr id="23" name="Rectangle 22">
            <a:extLst>
              <a:ext uri="{FF2B5EF4-FFF2-40B4-BE49-F238E27FC236}">
                <a16:creationId xmlns:a16="http://schemas.microsoft.com/office/drawing/2014/main" id="{C8250481-4268-2244-A5BF-ACA2FB130570}"/>
              </a:ext>
            </a:extLst>
          </p:cNvPr>
          <p:cNvSpPr/>
          <p:nvPr/>
        </p:nvSpPr>
        <p:spPr>
          <a:xfrm>
            <a:off x="1626889" y="5636364"/>
            <a:ext cx="4340773" cy="369332"/>
          </a:xfrm>
          <a:prstGeom prst="rect">
            <a:avLst/>
          </a:prstGeom>
        </p:spPr>
        <p:txBody>
          <a:bodyPr wrap="square">
            <a:spAutoFit/>
          </a:bodyPr>
          <a:lstStyle/>
          <a:p>
            <a:r>
              <a:rPr lang="en-GB" dirty="0">
                <a:solidFill>
                  <a:srgbClr val="982632"/>
                </a:solidFill>
              </a:rPr>
              <a:t>What will you share, and with who?</a:t>
            </a:r>
          </a:p>
        </p:txBody>
      </p:sp>
      <p:sp>
        <p:nvSpPr>
          <p:cNvPr id="24" name="TextBox 23">
            <a:extLst>
              <a:ext uri="{FF2B5EF4-FFF2-40B4-BE49-F238E27FC236}">
                <a16:creationId xmlns:a16="http://schemas.microsoft.com/office/drawing/2014/main" id="{A4A74AFC-F4AB-3D4B-A022-909DBCFB8E56}"/>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RESPECT | </a:t>
            </a:r>
            <a:r>
              <a:rPr lang="en-US" sz="2000" dirty="0">
                <a:solidFill>
                  <a:srgbClr val="982632"/>
                </a:solidFill>
                <a:latin typeface="Univers LT Std 47 Light Condens" panose="020B0406020202040204" pitchFamily="34" charset="0"/>
              </a:rPr>
              <a:t>STARTER</a:t>
            </a:r>
          </a:p>
        </p:txBody>
      </p:sp>
      <p:pic>
        <p:nvPicPr>
          <p:cNvPr id="39" name="Picture 38" descr="A picture containing indoor, photo, monitor, sitting&#10;&#10;Description automatically generated">
            <a:extLst>
              <a:ext uri="{FF2B5EF4-FFF2-40B4-BE49-F238E27FC236}">
                <a16:creationId xmlns:a16="http://schemas.microsoft.com/office/drawing/2014/main" id="{F4726E6E-F1E6-6845-83DA-FBA3DECFDE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68035">
            <a:off x="8332573" y="4191956"/>
            <a:ext cx="1965482" cy="2406508"/>
          </a:xfrm>
          <a:prstGeom prst="rect">
            <a:avLst/>
          </a:prstGeom>
        </p:spPr>
      </p:pic>
      <p:pic>
        <p:nvPicPr>
          <p:cNvPr id="41" name="Picture 40" descr="A picture containing indoor, photo, sitting, monitor&#10;&#10;Description automatically generated">
            <a:extLst>
              <a:ext uri="{FF2B5EF4-FFF2-40B4-BE49-F238E27FC236}">
                <a16:creationId xmlns:a16="http://schemas.microsoft.com/office/drawing/2014/main" id="{6634C5C9-C31D-7A4A-87BF-F6A7DD92BD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46290">
            <a:off x="9425410" y="217846"/>
            <a:ext cx="1895417" cy="2320723"/>
          </a:xfrm>
          <a:prstGeom prst="rect">
            <a:avLst/>
          </a:prstGeom>
        </p:spPr>
      </p:pic>
      <p:pic>
        <p:nvPicPr>
          <p:cNvPr id="43" name="Picture 42" descr="A picture containing indoor, photo, white, sitting&#10;&#10;Description automatically generated">
            <a:extLst>
              <a:ext uri="{FF2B5EF4-FFF2-40B4-BE49-F238E27FC236}">
                <a16:creationId xmlns:a16="http://schemas.microsoft.com/office/drawing/2014/main" id="{E5FBECB8-5EFC-9642-8C2E-E7BD964CC8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935959">
            <a:off x="8176096" y="1540708"/>
            <a:ext cx="1947136" cy="2384046"/>
          </a:xfrm>
          <a:prstGeom prst="rect">
            <a:avLst/>
          </a:prstGeom>
        </p:spPr>
      </p:pic>
      <p:pic>
        <p:nvPicPr>
          <p:cNvPr id="45" name="Picture 44" descr="A picture containing photo, monitor, old, white&#10;&#10;Description automatically generated">
            <a:extLst>
              <a:ext uri="{FF2B5EF4-FFF2-40B4-BE49-F238E27FC236}">
                <a16:creationId xmlns:a16="http://schemas.microsoft.com/office/drawing/2014/main" id="{5B3FC605-2D10-7F42-A59A-1D2F7580DE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91250">
            <a:off x="9648057" y="2855471"/>
            <a:ext cx="1889276" cy="2313203"/>
          </a:xfrm>
          <a:prstGeom prst="rect">
            <a:avLst/>
          </a:prstGeom>
        </p:spPr>
      </p:pic>
      <p:pic>
        <p:nvPicPr>
          <p:cNvPr id="26" name="Picture 25" descr="A drawing of a face&#10;&#10;Description automatically generated">
            <a:extLst>
              <a:ext uri="{FF2B5EF4-FFF2-40B4-BE49-F238E27FC236}">
                <a16:creationId xmlns:a16="http://schemas.microsoft.com/office/drawing/2014/main" id="{B61E6008-9409-3040-A801-9B939292EE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6543" y="2920105"/>
            <a:ext cx="482600" cy="469900"/>
          </a:xfrm>
          <a:prstGeom prst="rect">
            <a:avLst/>
          </a:prstGeom>
        </p:spPr>
      </p:pic>
      <p:pic>
        <p:nvPicPr>
          <p:cNvPr id="27" name="Picture 26" descr="A drawing of a face&#10;&#10;Description automatically generated">
            <a:extLst>
              <a:ext uri="{FF2B5EF4-FFF2-40B4-BE49-F238E27FC236}">
                <a16:creationId xmlns:a16="http://schemas.microsoft.com/office/drawing/2014/main" id="{B651C86F-EF76-5B4A-98C3-E00E89BF3B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6543" y="3605905"/>
            <a:ext cx="482600" cy="469900"/>
          </a:xfrm>
          <a:prstGeom prst="rect">
            <a:avLst/>
          </a:prstGeom>
        </p:spPr>
      </p:pic>
      <p:pic>
        <p:nvPicPr>
          <p:cNvPr id="28" name="Picture 27" descr="A drawing of a face&#10;&#10;Description automatically generated">
            <a:extLst>
              <a:ext uri="{FF2B5EF4-FFF2-40B4-BE49-F238E27FC236}">
                <a16:creationId xmlns:a16="http://schemas.microsoft.com/office/drawing/2014/main" id="{5C0F667C-F563-C440-B7A7-18A71B7FAA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6543" y="4269934"/>
            <a:ext cx="482600" cy="469900"/>
          </a:xfrm>
          <a:prstGeom prst="rect">
            <a:avLst/>
          </a:prstGeom>
        </p:spPr>
      </p:pic>
      <p:pic>
        <p:nvPicPr>
          <p:cNvPr id="29" name="Picture 28" descr="A drawing of a face&#10;&#10;Description automatically generated">
            <a:extLst>
              <a:ext uri="{FF2B5EF4-FFF2-40B4-BE49-F238E27FC236}">
                <a16:creationId xmlns:a16="http://schemas.microsoft.com/office/drawing/2014/main" id="{94CC7F87-B43D-694B-A126-A7533D51AA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6543" y="4923077"/>
            <a:ext cx="482600" cy="469900"/>
          </a:xfrm>
          <a:prstGeom prst="rect">
            <a:avLst/>
          </a:prstGeom>
        </p:spPr>
      </p:pic>
      <p:pic>
        <p:nvPicPr>
          <p:cNvPr id="30" name="Picture 29" descr="A drawing of a face&#10;&#10;Description automatically generated">
            <a:extLst>
              <a:ext uri="{FF2B5EF4-FFF2-40B4-BE49-F238E27FC236}">
                <a16:creationId xmlns:a16="http://schemas.microsoft.com/office/drawing/2014/main" id="{28831F98-B112-5E4E-A3D5-34646C4533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6543" y="5597991"/>
            <a:ext cx="482600" cy="469900"/>
          </a:xfrm>
          <a:prstGeom prst="rect">
            <a:avLst/>
          </a:prstGeom>
        </p:spPr>
      </p:pic>
    </p:spTree>
    <p:extLst>
      <p:ext uri="{BB962C8B-B14F-4D97-AF65-F5344CB8AC3E}">
        <p14:creationId xmlns:p14="http://schemas.microsoft.com/office/powerpoint/2010/main" val="550535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F1A2E3-F6C6-FB47-BAD8-E92238FB371F}"/>
              </a:ext>
            </a:extLst>
          </p:cNvPr>
          <p:cNvSpPr/>
          <p:nvPr/>
        </p:nvSpPr>
        <p:spPr>
          <a:xfrm>
            <a:off x="1080482" y="714223"/>
            <a:ext cx="6395139" cy="523220"/>
          </a:xfrm>
          <a:prstGeom prst="rect">
            <a:avLst/>
          </a:prstGeom>
        </p:spPr>
        <p:txBody>
          <a:bodyPr wrap="square">
            <a:spAutoFit/>
          </a:bodyPr>
          <a:lstStyle/>
          <a:p>
            <a:r>
              <a:rPr lang="en-GB" sz="2800" b="1" dirty="0">
                <a:solidFill>
                  <a:srgbClr val="972632"/>
                </a:solidFill>
                <a:effectLst/>
                <a:latin typeface="Univers LT Std 67 Bold Condense" panose="020B0603020202020204" pitchFamily="34" charset="0"/>
              </a:rPr>
              <a:t>ARMY BRIEF: </a:t>
            </a:r>
            <a:r>
              <a:rPr lang="en-GB" sz="2800" dirty="0">
                <a:solidFill>
                  <a:srgbClr val="972632"/>
                </a:solidFill>
                <a:effectLst/>
                <a:latin typeface="Univers LT Std 47 Light Condens" panose="020B0406020202040204" pitchFamily="34" charset="0"/>
              </a:rPr>
              <a:t>LISTEN TO EACH OTHER </a:t>
            </a:r>
          </a:p>
        </p:txBody>
      </p:sp>
      <p:cxnSp>
        <p:nvCxnSpPr>
          <p:cNvPr id="3" name="Straight Connector 2">
            <a:extLst>
              <a:ext uri="{FF2B5EF4-FFF2-40B4-BE49-F238E27FC236}">
                <a16:creationId xmlns:a16="http://schemas.microsoft.com/office/drawing/2014/main" id="{37A45B10-95FF-E84E-8704-0831800EC65A}"/>
              </a:ext>
            </a:extLst>
          </p:cNvPr>
          <p:cNvCxnSpPr>
            <a:cxnSpLocks/>
          </p:cNvCxnSpPr>
          <p:nvPr/>
        </p:nvCxnSpPr>
        <p:spPr>
          <a:xfrm>
            <a:off x="930442" y="1366860"/>
            <a:ext cx="6577263"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7D2F935-E7DE-114D-8A11-4EED1E1FD00F}"/>
              </a:ext>
            </a:extLst>
          </p:cNvPr>
          <p:cNvSpPr/>
          <p:nvPr/>
        </p:nvSpPr>
        <p:spPr>
          <a:xfrm>
            <a:off x="1080483" y="1648253"/>
            <a:ext cx="6395138" cy="923330"/>
          </a:xfrm>
          <a:prstGeom prst="rect">
            <a:avLst/>
          </a:prstGeom>
        </p:spPr>
        <p:txBody>
          <a:bodyPr wrap="square">
            <a:spAutoFit/>
          </a:bodyPr>
          <a:lstStyle/>
          <a:p>
            <a:r>
              <a:rPr lang="en-GB" b="1" dirty="0">
                <a:solidFill>
                  <a:srgbClr val="982632"/>
                </a:solidFill>
              </a:rPr>
              <a:t>The power cut brought on by the cyber attack has caused panic and confusion. Public transport has stopped running and shops are closing up.</a:t>
            </a:r>
          </a:p>
        </p:txBody>
      </p:sp>
      <p:cxnSp>
        <p:nvCxnSpPr>
          <p:cNvPr id="5" name="Straight Connector 4">
            <a:extLst>
              <a:ext uri="{FF2B5EF4-FFF2-40B4-BE49-F238E27FC236}">
                <a16:creationId xmlns:a16="http://schemas.microsoft.com/office/drawing/2014/main" id="{62DA59A9-5B6C-CC40-B840-0706A574A751}"/>
              </a:ext>
            </a:extLst>
          </p:cNvPr>
          <p:cNvCxnSpPr>
            <a:cxnSpLocks/>
          </p:cNvCxnSpPr>
          <p:nvPr/>
        </p:nvCxnSpPr>
        <p:spPr>
          <a:xfrm>
            <a:off x="930442" y="2864782"/>
            <a:ext cx="6545179"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4CDD46E-9EFF-B44F-A5E9-5C90A6519715}"/>
              </a:ext>
            </a:extLst>
          </p:cNvPr>
          <p:cNvCxnSpPr>
            <a:cxnSpLocks/>
          </p:cNvCxnSpPr>
          <p:nvPr/>
        </p:nvCxnSpPr>
        <p:spPr>
          <a:xfrm>
            <a:off x="930442" y="4647622"/>
            <a:ext cx="6545179"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F7887F-4455-144E-9ED3-B2E091AF1DD7}"/>
              </a:ext>
            </a:extLst>
          </p:cNvPr>
          <p:cNvSpPr/>
          <p:nvPr/>
        </p:nvSpPr>
        <p:spPr>
          <a:xfrm>
            <a:off x="1080481" y="3221258"/>
            <a:ext cx="5897835" cy="923330"/>
          </a:xfrm>
          <a:prstGeom prst="rect">
            <a:avLst/>
          </a:prstGeom>
        </p:spPr>
        <p:txBody>
          <a:bodyPr wrap="square">
            <a:spAutoFit/>
          </a:bodyPr>
          <a:lstStyle/>
          <a:p>
            <a:r>
              <a:rPr lang="en-GB" dirty="0">
                <a:solidFill>
                  <a:srgbClr val="982632"/>
                </a:solidFill>
              </a:rPr>
              <a:t>Everyone reacts differently to a crisis. Sam, Jo, Ali live on the same estate, but have reacted very differently to the cyber attack.</a:t>
            </a:r>
          </a:p>
        </p:txBody>
      </p:sp>
      <p:sp>
        <p:nvSpPr>
          <p:cNvPr id="8" name="Rectangle 7">
            <a:extLst>
              <a:ext uri="{FF2B5EF4-FFF2-40B4-BE49-F238E27FC236}">
                <a16:creationId xmlns:a16="http://schemas.microsoft.com/office/drawing/2014/main" id="{8B05F3D6-AA66-FE4E-AEF7-65B831B08D01}"/>
              </a:ext>
            </a:extLst>
          </p:cNvPr>
          <p:cNvSpPr/>
          <p:nvPr/>
        </p:nvSpPr>
        <p:spPr>
          <a:xfrm>
            <a:off x="1871735" y="5200941"/>
            <a:ext cx="5603886" cy="369332"/>
          </a:xfrm>
          <a:prstGeom prst="rect">
            <a:avLst/>
          </a:prstGeom>
        </p:spPr>
        <p:txBody>
          <a:bodyPr wrap="square">
            <a:spAutoFit/>
          </a:bodyPr>
          <a:lstStyle/>
          <a:p>
            <a:r>
              <a:rPr lang="en-GB" dirty="0">
                <a:solidFill>
                  <a:srgbClr val="982632"/>
                </a:solidFill>
              </a:rPr>
              <a:t>Will they be able to agree what’s best to do?</a:t>
            </a:r>
          </a:p>
        </p:txBody>
      </p:sp>
      <p:sp>
        <p:nvSpPr>
          <p:cNvPr id="10" name="TextBox 9">
            <a:extLst>
              <a:ext uri="{FF2B5EF4-FFF2-40B4-BE49-F238E27FC236}">
                <a16:creationId xmlns:a16="http://schemas.microsoft.com/office/drawing/2014/main" id="{8CA25056-ED31-D843-B93B-A3F43D17A4E4}"/>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RESPECT | </a:t>
            </a:r>
            <a:r>
              <a:rPr lang="en-US" sz="2000" dirty="0">
                <a:solidFill>
                  <a:srgbClr val="982632"/>
                </a:solidFill>
                <a:latin typeface="Univers LT Std 47 Light Condens" panose="020B0406020202040204" pitchFamily="34" charset="0"/>
              </a:rPr>
              <a:t>ACTVITY 1</a:t>
            </a:r>
          </a:p>
        </p:txBody>
      </p:sp>
      <p:pic>
        <p:nvPicPr>
          <p:cNvPr id="22" name="Picture 21" descr="A person posing for the camera&#10;&#10;Description automatically generated">
            <a:extLst>
              <a:ext uri="{FF2B5EF4-FFF2-40B4-BE49-F238E27FC236}">
                <a16:creationId xmlns:a16="http://schemas.microsoft.com/office/drawing/2014/main" id="{9741D60F-3E8B-0F41-BCD1-3381C5D5DD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43125">
            <a:off x="9431283" y="435497"/>
            <a:ext cx="1953973" cy="2392417"/>
          </a:xfrm>
          <a:prstGeom prst="rect">
            <a:avLst/>
          </a:prstGeom>
        </p:spPr>
      </p:pic>
      <p:pic>
        <p:nvPicPr>
          <p:cNvPr id="24" name="Picture 23" descr="A person posing for the camera&#10;&#10;Description automatically generated">
            <a:extLst>
              <a:ext uri="{FF2B5EF4-FFF2-40B4-BE49-F238E27FC236}">
                <a16:creationId xmlns:a16="http://schemas.microsoft.com/office/drawing/2014/main" id="{CBDC9743-D6A8-6846-8BF3-F0E513FF18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75342">
            <a:off x="8198066" y="2095507"/>
            <a:ext cx="1953973" cy="2392417"/>
          </a:xfrm>
          <a:prstGeom prst="rect">
            <a:avLst/>
          </a:prstGeom>
        </p:spPr>
      </p:pic>
      <p:pic>
        <p:nvPicPr>
          <p:cNvPr id="26" name="Picture 25" descr="A person posing for a photo&#10;&#10;Description automatically generated">
            <a:extLst>
              <a:ext uri="{FF2B5EF4-FFF2-40B4-BE49-F238E27FC236}">
                <a16:creationId xmlns:a16="http://schemas.microsoft.com/office/drawing/2014/main" id="{09ED5322-7A2F-B44B-891B-F7C9805AF0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804227">
            <a:off x="9431284" y="3866233"/>
            <a:ext cx="1953973" cy="2392417"/>
          </a:xfrm>
          <a:prstGeom prst="rect">
            <a:avLst/>
          </a:prstGeom>
        </p:spPr>
      </p:pic>
      <p:pic>
        <p:nvPicPr>
          <p:cNvPr id="14" name="Picture 13" descr="A drawing of a face&#10;&#10;Description automatically generated">
            <a:extLst>
              <a:ext uri="{FF2B5EF4-FFF2-40B4-BE49-F238E27FC236}">
                <a16:creationId xmlns:a16="http://schemas.microsoft.com/office/drawing/2014/main" id="{047F0628-418B-2844-A188-5CAAA17A53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9135" y="5150657"/>
            <a:ext cx="482600" cy="469900"/>
          </a:xfrm>
          <a:prstGeom prst="rect">
            <a:avLst/>
          </a:prstGeom>
        </p:spPr>
      </p:pic>
    </p:spTree>
    <p:extLst>
      <p:ext uri="{BB962C8B-B14F-4D97-AF65-F5344CB8AC3E}">
        <p14:creationId xmlns:p14="http://schemas.microsoft.com/office/powerpoint/2010/main" val="3865047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2FEF54D1-F687-C54B-B04B-65D7D3DA9A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E47414F-62FA-0046-A2F8-B090F4387A97}"/>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RESPECT | </a:t>
            </a:r>
            <a:r>
              <a:rPr lang="en-US" sz="2000" dirty="0">
                <a:solidFill>
                  <a:srgbClr val="982632"/>
                </a:solidFill>
                <a:latin typeface="Univers LT Std 47 Light Condens" panose="020B0406020202040204" pitchFamily="34" charset="0"/>
              </a:rPr>
              <a:t>ACTVITY 1</a:t>
            </a:r>
          </a:p>
        </p:txBody>
      </p:sp>
      <p:pic>
        <p:nvPicPr>
          <p:cNvPr id="7" name="Picture 6" descr="A person posing for a photo&#10;&#10;Description automatically generated">
            <a:extLst>
              <a:ext uri="{FF2B5EF4-FFF2-40B4-BE49-F238E27FC236}">
                <a16:creationId xmlns:a16="http://schemas.microsoft.com/office/drawing/2014/main" id="{A96E685E-A1A6-504C-A0D9-21DD9AEC30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70455">
            <a:off x="198518" y="0"/>
            <a:ext cx="5601174" cy="6858000"/>
          </a:xfrm>
          <a:prstGeom prst="rect">
            <a:avLst/>
          </a:prstGeom>
        </p:spPr>
      </p:pic>
    </p:spTree>
    <p:extLst>
      <p:ext uri="{BB962C8B-B14F-4D97-AF65-F5344CB8AC3E}">
        <p14:creationId xmlns:p14="http://schemas.microsoft.com/office/powerpoint/2010/main" val="21863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F54D1-F687-C54B-B04B-65D7D3DA9A4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765A76A-4AFA-144F-9E86-D4283C1D3D00}"/>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RESPECT | </a:t>
            </a:r>
            <a:r>
              <a:rPr lang="en-US" sz="2000" dirty="0">
                <a:solidFill>
                  <a:srgbClr val="982632"/>
                </a:solidFill>
                <a:latin typeface="Univers LT Std 47 Light Condens" panose="020B0406020202040204" pitchFamily="34" charset="0"/>
              </a:rPr>
              <a:t>ACTVITY 1</a:t>
            </a:r>
          </a:p>
        </p:txBody>
      </p:sp>
      <p:pic>
        <p:nvPicPr>
          <p:cNvPr id="5" name="Picture 4" descr="A person posing for the camera&#10;&#10;Description automatically generated">
            <a:extLst>
              <a:ext uri="{FF2B5EF4-FFF2-40B4-BE49-F238E27FC236}">
                <a16:creationId xmlns:a16="http://schemas.microsoft.com/office/drawing/2014/main" id="{DEAF5C94-9783-3541-9EA9-2DD95F8C42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79037">
            <a:off x="192507" y="0"/>
            <a:ext cx="5601174" cy="6858000"/>
          </a:xfrm>
          <a:prstGeom prst="rect">
            <a:avLst/>
          </a:prstGeom>
        </p:spPr>
      </p:pic>
    </p:spTree>
    <p:extLst>
      <p:ext uri="{BB962C8B-B14F-4D97-AF65-F5344CB8AC3E}">
        <p14:creationId xmlns:p14="http://schemas.microsoft.com/office/powerpoint/2010/main" val="2409573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F54D1-F687-C54B-B04B-65D7D3DA9A4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97601AA-6CBE-FC45-8169-9044AD789F62}"/>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RESPECT | </a:t>
            </a:r>
            <a:r>
              <a:rPr lang="en-US" sz="2000" dirty="0">
                <a:solidFill>
                  <a:srgbClr val="982632"/>
                </a:solidFill>
                <a:latin typeface="Univers LT Std 47 Light Condens" panose="020B0406020202040204" pitchFamily="34" charset="0"/>
              </a:rPr>
              <a:t>ACTVITY 1</a:t>
            </a:r>
          </a:p>
        </p:txBody>
      </p:sp>
      <p:pic>
        <p:nvPicPr>
          <p:cNvPr id="5" name="Picture 4">
            <a:extLst>
              <a:ext uri="{FF2B5EF4-FFF2-40B4-BE49-F238E27FC236}">
                <a16:creationId xmlns:a16="http://schemas.microsoft.com/office/drawing/2014/main" id="{FEB79602-9B2A-AA49-A9BB-0E26E869D9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45416">
            <a:off x="192507" y="0"/>
            <a:ext cx="5601174" cy="6858000"/>
          </a:xfrm>
          <a:prstGeom prst="rect">
            <a:avLst/>
          </a:prstGeom>
        </p:spPr>
      </p:pic>
    </p:spTree>
    <p:extLst>
      <p:ext uri="{BB962C8B-B14F-4D97-AF65-F5344CB8AC3E}">
        <p14:creationId xmlns:p14="http://schemas.microsoft.com/office/powerpoint/2010/main" val="1758694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computer&#10;&#10;Description automatically generated">
            <a:extLst>
              <a:ext uri="{FF2B5EF4-FFF2-40B4-BE49-F238E27FC236}">
                <a16:creationId xmlns:a16="http://schemas.microsoft.com/office/drawing/2014/main" id="{1EE60859-AB9F-8347-9F88-AFF2557D05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068"/>
            <a:ext cx="12192000" cy="6858000"/>
          </a:xfrm>
          <a:prstGeom prst="rect">
            <a:avLst/>
          </a:prstGeom>
        </p:spPr>
      </p:pic>
      <p:pic>
        <p:nvPicPr>
          <p:cNvPr id="23" name="Picture 22" descr="A bunch of different types of food&#10;&#10;Description automatically generated">
            <a:extLst>
              <a:ext uri="{FF2B5EF4-FFF2-40B4-BE49-F238E27FC236}">
                <a16:creationId xmlns:a16="http://schemas.microsoft.com/office/drawing/2014/main" id="{B6BE63C1-ACD8-9147-8BA6-D62F877EC6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2394">
            <a:off x="4996231" y="2267534"/>
            <a:ext cx="2017346" cy="2470010"/>
          </a:xfrm>
          <a:prstGeom prst="rect">
            <a:avLst/>
          </a:prstGeom>
        </p:spPr>
      </p:pic>
      <p:pic>
        <p:nvPicPr>
          <p:cNvPr id="24" name="Picture 23">
            <a:extLst>
              <a:ext uri="{FF2B5EF4-FFF2-40B4-BE49-F238E27FC236}">
                <a16:creationId xmlns:a16="http://schemas.microsoft.com/office/drawing/2014/main" id="{16ED4015-D40E-D741-8527-6C2F0AF6B3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345979">
            <a:off x="8690928" y="2346214"/>
            <a:ext cx="2156967" cy="2671428"/>
          </a:xfrm>
          <a:prstGeom prst="rect">
            <a:avLst/>
          </a:prstGeom>
        </p:spPr>
      </p:pic>
      <p:pic>
        <p:nvPicPr>
          <p:cNvPr id="22" name="Picture 21">
            <a:extLst>
              <a:ext uri="{FF2B5EF4-FFF2-40B4-BE49-F238E27FC236}">
                <a16:creationId xmlns:a16="http://schemas.microsoft.com/office/drawing/2014/main" id="{DE08998F-889A-414B-B1B0-475F5E7E864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21205126">
            <a:off x="1365281" y="2480833"/>
            <a:ext cx="1869655" cy="2235788"/>
          </a:xfrm>
          <a:prstGeom prst="rect">
            <a:avLst/>
          </a:prstGeom>
        </p:spPr>
      </p:pic>
      <p:sp>
        <p:nvSpPr>
          <p:cNvPr id="2" name="TextBox 1">
            <a:extLst>
              <a:ext uri="{FF2B5EF4-FFF2-40B4-BE49-F238E27FC236}">
                <a16:creationId xmlns:a16="http://schemas.microsoft.com/office/drawing/2014/main" id="{81FE15A5-FD21-AF43-A38E-0F9B1009478C}"/>
              </a:ext>
            </a:extLst>
          </p:cNvPr>
          <p:cNvSpPr txBox="1"/>
          <p:nvPr/>
        </p:nvSpPr>
        <p:spPr>
          <a:xfrm>
            <a:off x="407988" y="404813"/>
            <a:ext cx="6132661" cy="584775"/>
          </a:xfrm>
          <a:prstGeom prst="rect">
            <a:avLst/>
          </a:prstGeom>
          <a:noFill/>
        </p:spPr>
        <p:txBody>
          <a:bodyPr wrap="square" rtlCol="0">
            <a:spAutoFit/>
          </a:bodyPr>
          <a:lstStyle/>
          <a:p>
            <a:r>
              <a:rPr lang="en-US" sz="3200" b="1" dirty="0">
                <a:solidFill>
                  <a:srgbClr val="982632"/>
                </a:solidFill>
                <a:latin typeface="Univers LT Std 67 Bold Condense" panose="020B0603020202020204" pitchFamily="34" charset="0"/>
              </a:rPr>
              <a:t>ARMY BRIEF: </a:t>
            </a:r>
            <a:r>
              <a:rPr lang="en-US" sz="3200" dirty="0">
                <a:solidFill>
                  <a:srgbClr val="982632"/>
                </a:solidFill>
                <a:latin typeface="Univers LT Std 47 Light Condens" panose="020B0406020202040204" pitchFamily="34" charset="0"/>
              </a:rPr>
              <a:t>WORK TOGETHER</a:t>
            </a:r>
          </a:p>
        </p:txBody>
      </p:sp>
      <p:pic>
        <p:nvPicPr>
          <p:cNvPr id="8" name="Picture 7">
            <a:extLst>
              <a:ext uri="{FF2B5EF4-FFF2-40B4-BE49-F238E27FC236}">
                <a16:creationId xmlns:a16="http://schemas.microsoft.com/office/drawing/2014/main" id="{2750C07C-6405-074A-811A-0859699D419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9080" t="57076" r="65394" b="17193"/>
          <a:stretch/>
        </p:blipFill>
        <p:spPr>
          <a:xfrm rot="375699">
            <a:off x="327191" y="3459679"/>
            <a:ext cx="4158407" cy="2357859"/>
          </a:xfrm>
          <a:prstGeom prst="rect">
            <a:avLst/>
          </a:prstGeom>
        </p:spPr>
      </p:pic>
      <p:sp>
        <p:nvSpPr>
          <p:cNvPr id="10" name="Rectangle 9">
            <a:extLst>
              <a:ext uri="{FF2B5EF4-FFF2-40B4-BE49-F238E27FC236}">
                <a16:creationId xmlns:a16="http://schemas.microsoft.com/office/drawing/2014/main" id="{FA7D6B22-9318-A34A-A53D-9EF5C848F631}"/>
              </a:ext>
            </a:extLst>
          </p:cNvPr>
          <p:cNvSpPr/>
          <p:nvPr/>
        </p:nvSpPr>
        <p:spPr>
          <a:xfrm rot="215076">
            <a:off x="891217" y="4344230"/>
            <a:ext cx="3002012" cy="923330"/>
          </a:xfrm>
          <a:prstGeom prst="rect">
            <a:avLst/>
          </a:prstGeom>
        </p:spPr>
        <p:txBody>
          <a:bodyPr wrap="square">
            <a:spAutoFit/>
          </a:bodyPr>
          <a:lstStyle/>
          <a:p>
            <a:r>
              <a:rPr lang="en-GB" b="1" dirty="0">
                <a:solidFill>
                  <a:srgbClr val="982532"/>
                </a:solidFill>
                <a:effectLst/>
                <a:latin typeface="Arial" panose="020B0604020202020204" pitchFamily="34" charset="0"/>
              </a:rPr>
              <a:t>Option 1: </a:t>
            </a:r>
            <a:r>
              <a:rPr lang="en-GB" dirty="0">
                <a:solidFill>
                  <a:srgbClr val="982532"/>
                </a:solidFill>
                <a:effectLst/>
                <a:latin typeface="Arial" panose="020B0604020202020204" pitchFamily="34" charset="0"/>
              </a:rPr>
              <a:t>Stay at home as much as possible. Look after your own families.</a:t>
            </a:r>
          </a:p>
        </p:txBody>
      </p:sp>
      <p:pic>
        <p:nvPicPr>
          <p:cNvPr id="11" name="Picture 10">
            <a:extLst>
              <a:ext uri="{FF2B5EF4-FFF2-40B4-BE49-F238E27FC236}">
                <a16:creationId xmlns:a16="http://schemas.microsoft.com/office/drawing/2014/main" id="{7748D761-2760-7544-9EE7-F233707B571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9080" t="57076" r="65394" b="17193"/>
          <a:stretch/>
        </p:blipFill>
        <p:spPr>
          <a:xfrm rot="21445726">
            <a:off x="4073906" y="3327449"/>
            <a:ext cx="4158407" cy="2357859"/>
          </a:xfrm>
          <a:prstGeom prst="rect">
            <a:avLst/>
          </a:prstGeom>
        </p:spPr>
      </p:pic>
      <p:sp>
        <p:nvSpPr>
          <p:cNvPr id="12" name="Rectangle 11">
            <a:extLst>
              <a:ext uri="{FF2B5EF4-FFF2-40B4-BE49-F238E27FC236}">
                <a16:creationId xmlns:a16="http://schemas.microsoft.com/office/drawing/2014/main" id="{AE568360-4092-7A42-93CB-3CE3FA375E44}"/>
              </a:ext>
            </a:extLst>
          </p:cNvPr>
          <p:cNvSpPr/>
          <p:nvPr/>
        </p:nvSpPr>
        <p:spPr>
          <a:xfrm rot="21285103">
            <a:off x="4637932" y="4212000"/>
            <a:ext cx="3002012" cy="923330"/>
          </a:xfrm>
          <a:prstGeom prst="rect">
            <a:avLst/>
          </a:prstGeom>
        </p:spPr>
        <p:txBody>
          <a:bodyPr wrap="square">
            <a:spAutoFit/>
          </a:bodyPr>
          <a:lstStyle/>
          <a:p>
            <a:r>
              <a:rPr lang="en-GB" b="1" dirty="0">
                <a:solidFill>
                  <a:srgbClr val="982632"/>
                </a:solidFill>
              </a:rPr>
              <a:t>Option 2:</a:t>
            </a:r>
            <a:r>
              <a:rPr lang="en-GB" dirty="0">
                <a:solidFill>
                  <a:srgbClr val="982632"/>
                </a:solidFill>
              </a:rPr>
              <a:t> Share food and supplies equally between everyone.</a:t>
            </a:r>
          </a:p>
        </p:txBody>
      </p:sp>
      <p:pic>
        <p:nvPicPr>
          <p:cNvPr id="13" name="Picture 12">
            <a:extLst>
              <a:ext uri="{FF2B5EF4-FFF2-40B4-BE49-F238E27FC236}">
                <a16:creationId xmlns:a16="http://schemas.microsoft.com/office/drawing/2014/main" id="{7FEF38B3-DA0C-994E-89AB-A9154C87996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9080" t="57076" r="65394" b="17193"/>
          <a:stretch/>
        </p:blipFill>
        <p:spPr>
          <a:xfrm rot="281685">
            <a:off x="7657876" y="3458120"/>
            <a:ext cx="4158407" cy="2357859"/>
          </a:xfrm>
          <a:prstGeom prst="rect">
            <a:avLst/>
          </a:prstGeom>
        </p:spPr>
      </p:pic>
      <p:sp>
        <p:nvSpPr>
          <p:cNvPr id="14" name="Rectangle 13">
            <a:extLst>
              <a:ext uri="{FF2B5EF4-FFF2-40B4-BE49-F238E27FC236}">
                <a16:creationId xmlns:a16="http://schemas.microsoft.com/office/drawing/2014/main" id="{1C35C2C0-972D-8B43-B68C-C30592DC5B24}"/>
              </a:ext>
            </a:extLst>
          </p:cNvPr>
          <p:cNvSpPr/>
          <p:nvPr/>
        </p:nvSpPr>
        <p:spPr>
          <a:xfrm rot="121062">
            <a:off x="8221902" y="4481170"/>
            <a:ext cx="3002012" cy="646331"/>
          </a:xfrm>
          <a:prstGeom prst="rect">
            <a:avLst/>
          </a:prstGeom>
        </p:spPr>
        <p:txBody>
          <a:bodyPr wrap="square">
            <a:spAutoFit/>
          </a:bodyPr>
          <a:lstStyle/>
          <a:p>
            <a:r>
              <a:rPr lang="en-GB" b="1" dirty="0">
                <a:solidFill>
                  <a:srgbClr val="982632"/>
                </a:solidFill>
              </a:rPr>
              <a:t>Option 3:</a:t>
            </a:r>
            <a:r>
              <a:rPr lang="en-GB" dirty="0">
                <a:solidFill>
                  <a:srgbClr val="982632"/>
                </a:solidFill>
              </a:rPr>
              <a:t> Form patrols to guard shops and houses.</a:t>
            </a:r>
          </a:p>
        </p:txBody>
      </p:sp>
      <p:sp>
        <p:nvSpPr>
          <p:cNvPr id="15" name="Rectangle 14">
            <a:extLst>
              <a:ext uri="{FF2B5EF4-FFF2-40B4-BE49-F238E27FC236}">
                <a16:creationId xmlns:a16="http://schemas.microsoft.com/office/drawing/2014/main" id="{B6B1C29C-6932-A248-88D6-3897DA34CF27}"/>
              </a:ext>
            </a:extLst>
          </p:cNvPr>
          <p:cNvSpPr/>
          <p:nvPr/>
        </p:nvSpPr>
        <p:spPr>
          <a:xfrm>
            <a:off x="609599" y="1639878"/>
            <a:ext cx="8775032" cy="646331"/>
          </a:xfrm>
          <a:prstGeom prst="rect">
            <a:avLst/>
          </a:prstGeom>
        </p:spPr>
        <p:txBody>
          <a:bodyPr wrap="square">
            <a:spAutoFit/>
          </a:bodyPr>
          <a:lstStyle/>
          <a:p>
            <a:r>
              <a:rPr lang="en-GB" dirty="0">
                <a:solidFill>
                  <a:srgbClr val="982532"/>
                </a:solidFill>
                <a:effectLst/>
                <a:latin typeface="Arial" panose="020B0604020202020204" pitchFamily="34" charset="0"/>
              </a:rPr>
              <a:t>It has been several days since the blackout. There is a community meeting to vote on a neighbourhood action plan.</a:t>
            </a:r>
          </a:p>
        </p:txBody>
      </p:sp>
      <p:sp>
        <p:nvSpPr>
          <p:cNvPr id="16" name="Rectangle 15">
            <a:extLst>
              <a:ext uri="{FF2B5EF4-FFF2-40B4-BE49-F238E27FC236}">
                <a16:creationId xmlns:a16="http://schemas.microsoft.com/office/drawing/2014/main" id="{B8B18068-F33C-0447-A8A6-565E3B23EE71}"/>
              </a:ext>
            </a:extLst>
          </p:cNvPr>
          <p:cNvSpPr/>
          <p:nvPr/>
        </p:nvSpPr>
        <p:spPr>
          <a:xfrm>
            <a:off x="637686" y="5672613"/>
            <a:ext cx="9789681" cy="369332"/>
          </a:xfrm>
          <a:prstGeom prst="rect">
            <a:avLst/>
          </a:prstGeom>
        </p:spPr>
        <p:txBody>
          <a:bodyPr wrap="square">
            <a:spAutoFit/>
          </a:bodyPr>
          <a:lstStyle/>
          <a:p>
            <a:r>
              <a:rPr lang="en-GB" dirty="0">
                <a:solidFill>
                  <a:srgbClr val="982532"/>
                </a:solidFill>
                <a:effectLst/>
                <a:latin typeface="Arial" panose="020B0604020202020204" pitchFamily="34" charset="0"/>
              </a:rPr>
              <a:t>In groups of three debate the options in the characters of Jo, Sam and Ali.</a:t>
            </a:r>
          </a:p>
        </p:txBody>
      </p:sp>
      <p:sp>
        <p:nvSpPr>
          <p:cNvPr id="17" name="Rectangle 16">
            <a:extLst>
              <a:ext uri="{FF2B5EF4-FFF2-40B4-BE49-F238E27FC236}">
                <a16:creationId xmlns:a16="http://schemas.microsoft.com/office/drawing/2014/main" id="{41F9DFD8-2686-8A4E-BCEE-D0525E62950B}"/>
              </a:ext>
            </a:extLst>
          </p:cNvPr>
          <p:cNvSpPr/>
          <p:nvPr/>
        </p:nvSpPr>
        <p:spPr>
          <a:xfrm>
            <a:off x="1163438" y="6158038"/>
            <a:ext cx="10059819" cy="369332"/>
          </a:xfrm>
          <a:prstGeom prst="rect">
            <a:avLst/>
          </a:prstGeom>
        </p:spPr>
        <p:txBody>
          <a:bodyPr wrap="square">
            <a:spAutoFit/>
          </a:bodyPr>
          <a:lstStyle/>
          <a:p>
            <a:r>
              <a:rPr lang="en-GB" dirty="0">
                <a:solidFill>
                  <a:srgbClr val="982532"/>
                </a:solidFill>
                <a:effectLst/>
                <a:latin typeface="Arial" panose="020B0604020202020204" pitchFamily="34" charset="0"/>
              </a:rPr>
              <a:t>Which option would each one argue for?            How would they react to each other’s opinions?</a:t>
            </a:r>
          </a:p>
        </p:txBody>
      </p:sp>
      <p:sp>
        <p:nvSpPr>
          <p:cNvPr id="20" name="TextBox 19">
            <a:extLst>
              <a:ext uri="{FF2B5EF4-FFF2-40B4-BE49-F238E27FC236}">
                <a16:creationId xmlns:a16="http://schemas.microsoft.com/office/drawing/2014/main" id="{70CF5AA2-690A-B442-9A10-C55C15E7AD12}"/>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RESPECT | </a:t>
            </a:r>
            <a:r>
              <a:rPr lang="en-US" sz="2000" dirty="0">
                <a:solidFill>
                  <a:srgbClr val="982632"/>
                </a:solidFill>
                <a:latin typeface="Univers LT Std 47 Light Condens" panose="020B0406020202040204" pitchFamily="34" charset="0"/>
              </a:rPr>
              <a:t>ACTVITY 1</a:t>
            </a:r>
          </a:p>
        </p:txBody>
      </p:sp>
      <p:pic>
        <p:nvPicPr>
          <p:cNvPr id="21" name="Picture 20" descr="A drawing of a face&#10;&#10;Description automatically generated">
            <a:extLst>
              <a:ext uri="{FF2B5EF4-FFF2-40B4-BE49-F238E27FC236}">
                <a16:creationId xmlns:a16="http://schemas.microsoft.com/office/drawing/2014/main" id="{DEA8ED8D-7BBF-5F4C-B26B-0814D7E8EFC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0838" y="6136905"/>
            <a:ext cx="482600" cy="469900"/>
          </a:xfrm>
          <a:prstGeom prst="rect">
            <a:avLst/>
          </a:prstGeom>
        </p:spPr>
      </p:pic>
      <p:pic>
        <p:nvPicPr>
          <p:cNvPr id="25" name="Picture 24" descr="A drawing of a face&#10;&#10;Description automatically generated">
            <a:extLst>
              <a:ext uri="{FF2B5EF4-FFF2-40B4-BE49-F238E27FC236}">
                <a16:creationId xmlns:a16="http://schemas.microsoft.com/office/drawing/2014/main" id="{071AC7D5-6EF4-9945-A794-E97B0DFC4CE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14095" y="6136905"/>
            <a:ext cx="482600" cy="469900"/>
          </a:xfrm>
          <a:prstGeom prst="rect">
            <a:avLst/>
          </a:prstGeom>
        </p:spPr>
      </p:pic>
    </p:spTree>
    <p:extLst>
      <p:ext uri="{BB962C8B-B14F-4D97-AF65-F5344CB8AC3E}">
        <p14:creationId xmlns:p14="http://schemas.microsoft.com/office/powerpoint/2010/main" val="17133936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2050</Words>
  <Application>Microsoft Office PowerPoint</Application>
  <PresentationFormat>Widescreen</PresentationFormat>
  <Paragraphs>187</Paragraphs>
  <Slides>14</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Univers LT Std 47 Light Condens</vt:lpstr>
      <vt:lpstr>Univers LT Std 67 Bold Condense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Duncan-Brown</dc:creator>
  <cp:lastModifiedBy>Aaron Johncock</cp:lastModifiedBy>
  <cp:revision>45</cp:revision>
  <dcterms:created xsi:type="dcterms:W3CDTF">2020-01-28T14:08:36Z</dcterms:created>
  <dcterms:modified xsi:type="dcterms:W3CDTF">2020-08-14T08:57:36Z</dcterms:modified>
</cp:coreProperties>
</file>