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9" r:id="rId4"/>
    <p:sldId id="266" r:id="rId5"/>
    <p:sldId id="258" r:id="rId6"/>
    <p:sldId id="260" r:id="rId7"/>
    <p:sldId id="271" r:id="rId8"/>
    <p:sldId id="272" r:id="rId9"/>
    <p:sldId id="273" r:id="rId10"/>
    <p:sldId id="274" r:id="rId11"/>
    <p:sldId id="275"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 userDrawn="1">
          <p15:clr>
            <a:srgbClr val="A4A3A4"/>
          </p15:clr>
        </p15:guide>
        <p15:guide id="2" pos="2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Duncan-Brown" initials="SD" lastIdx="2" clrIdx="0">
    <p:extLst>
      <p:ext uri="{19B8F6BF-5375-455C-9EA6-DF929625EA0E}">
        <p15:presenceInfo xmlns:p15="http://schemas.microsoft.com/office/powerpoint/2012/main" userId="Scott Duncan-Brown" providerId="None"/>
      </p:ext>
    </p:extLst>
  </p:cmAuthor>
  <p:cmAuthor id="2" name="Miriam Trent" initials="MT" lastIdx="3" clrIdx="1">
    <p:extLst>
      <p:ext uri="{19B8F6BF-5375-455C-9EA6-DF929625EA0E}">
        <p15:presenceInfo xmlns:p15="http://schemas.microsoft.com/office/powerpoint/2012/main" userId="S::miriam.trent@edcoms.co.uk::b6bf3ace-1470-4a4e-a051-19b1b00d9040" providerId="AD"/>
      </p:ext>
    </p:extLst>
  </p:cmAuthor>
  <p:cmAuthor id="3" name="Natasha Sankarsingh" initials="NS" lastIdx="4" clrIdx="2">
    <p:extLst>
      <p:ext uri="{19B8F6BF-5375-455C-9EA6-DF929625EA0E}">
        <p15:presenceInfo xmlns:p15="http://schemas.microsoft.com/office/powerpoint/2012/main" userId="S::Natasha.Sankarsingh@edcoms.co.uk::93547ebc-9cf4-4da2-87bf-ff2b7e2804dd" providerId="AD"/>
      </p:ext>
    </p:extLst>
  </p:cmAuthor>
  <p:cmAuthor id="4" name="Watts, Richard (Defence Recruiting Services)" initials="WR(RS" lastIdx="1" clrIdx="3">
    <p:extLst>
      <p:ext uri="{19B8F6BF-5375-455C-9EA6-DF929625EA0E}">
        <p15:presenceInfo xmlns:p15="http://schemas.microsoft.com/office/powerpoint/2012/main" userId="S::P10436770@capita.co.uk::06aac999-377d-4f64-a053-7019d029c5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26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F3F4BE-E3FB-44AC-86B3-4EEE618AE060}" v="1" dt="2020-02-12T10:27:04.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17"/>
    <p:restoredTop sz="81669" autoAdjust="0"/>
  </p:normalViewPr>
  <p:slideViewPr>
    <p:cSldViewPr snapToGrid="0" snapToObjects="1" showGuides="1">
      <p:cViewPr varScale="1">
        <p:scale>
          <a:sx n="62" d="100"/>
          <a:sy n="62" d="100"/>
        </p:scale>
        <p:origin x="432" y="72"/>
      </p:cViewPr>
      <p:guideLst>
        <p:guide orient="horz" pos="255"/>
        <p:guide pos="257"/>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76F0E-EFD6-F54A-87C3-2CCBDB173448}" type="datetimeFigureOut">
              <a:rPr lang="en-US" smtClean="0"/>
              <a:t>8/14/2020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3B943-3CCA-4944-93E8-81B85316B426}" type="slidenum">
              <a:rPr lang="en-US" smtClean="0"/>
              <a:t>‹#›</a:t>
            </a:fld>
            <a:endParaRPr lang="en-US"/>
          </a:p>
        </p:txBody>
      </p:sp>
    </p:spTree>
    <p:extLst>
      <p:ext uri="{BB962C8B-B14F-4D97-AF65-F5344CB8AC3E}">
        <p14:creationId xmlns:p14="http://schemas.microsoft.com/office/powerpoint/2010/main" val="10514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lesson on </a:t>
            </a:r>
            <a:r>
              <a:rPr lang="en-GB" b="1" dirty="0"/>
              <a:t>integrity</a:t>
            </a:r>
            <a:r>
              <a:rPr lang="en-GB" dirty="0"/>
              <a:t> is the second out of five sessions in the Army’s Character Education series. Each lesson can work as part of the series, or as a standalone lesson. </a:t>
            </a:r>
          </a:p>
          <a:p>
            <a:endParaRPr lang="en-GB" dirty="0"/>
          </a:p>
          <a:p>
            <a:r>
              <a:rPr lang="en-GB" sz="1200" kern="1200" dirty="0">
                <a:solidFill>
                  <a:schemeClr val="tx1"/>
                </a:solidFill>
                <a:effectLst/>
                <a:latin typeface="+mn-lt"/>
                <a:ea typeface="+mn-ea"/>
                <a:cs typeface="+mn-cs"/>
              </a:rPr>
              <a:t>The lessons are supported by a set of five immersive films that follow two young people navigating a devastating national power cut.  As chaos ensues they must dig deep and show strength of character. </a:t>
            </a:r>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1</a:t>
            </a:fld>
            <a:endParaRPr lang="en-US"/>
          </a:p>
        </p:txBody>
      </p:sp>
    </p:spTree>
    <p:extLst>
      <p:ext uri="{BB962C8B-B14F-4D97-AF65-F5344CB8AC3E}">
        <p14:creationId xmlns:p14="http://schemas.microsoft.com/office/powerpoint/2010/main" val="1886683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Nora</a:t>
            </a:r>
            <a:r>
              <a:rPr lang="en-GB" dirty="0"/>
              <a:t>: Will be worried about food for her baby, needs food that is appealing to small children.</a:t>
            </a:r>
          </a:p>
          <a:p>
            <a:r>
              <a:rPr lang="en-GB" b="1" dirty="0"/>
              <a:t>Ezra</a:t>
            </a:r>
            <a:r>
              <a:rPr lang="en-GB" dirty="0"/>
              <a:t>: Has less useful food to share and is most in need from others, so should be willing to make do with what he is offered.</a:t>
            </a:r>
          </a:p>
          <a:p>
            <a:r>
              <a:rPr lang="en-GB" b="1" dirty="0"/>
              <a:t>Priya</a:t>
            </a:r>
            <a:r>
              <a:rPr lang="en-GB" dirty="0"/>
              <a:t>: Has a large quantity of food that is at risk of spoiling if not used.</a:t>
            </a:r>
          </a:p>
          <a:p>
            <a:r>
              <a:rPr lang="en-GB" b="1" dirty="0"/>
              <a:t>Jaden</a:t>
            </a:r>
            <a:r>
              <a:rPr lang="en-GB" dirty="0"/>
              <a:t>: Will be worried about food for his baby, but has a large quantity of useful food to share.</a:t>
            </a:r>
            <a:endParaRPr lang="en-GB" b="1" dirty="0"/>
          </a:p>
          <a:p>
            <a:r>
              <a:rPr lang="en-GB" b="1" dirty="0"/>
              <a:t>Anselm</a:t>
            </a:r>
            <a:r>
              <a:rPr lang="en-GB" dirty="0"/>
              <a:t>: Has meat that will spoil quickly, will want additional food for her parents as well as her sister.</a:t>
            </a:r>
          </a:p>
          <a:p>
            <a:r>
              <a:rPr lang="en-GB" b="1" dirty="0"/>
              <a:t>Indi</a:t>
            </a:r>
            <a:r>
              <a:rPr lang="en-GB" dirty="0"/>
              <a:t>: Has some useful food to share, but not much, so more in need than some of the others.</a:t>
            </a:r>
          </a:p>
        </p:txBody>
      </p:sp>
      <p:sp>
        <p:nvSpPr>
          <p:cNvPr id="4" name="Slide Number Placeholder 3"/>
          <p:cNvSpPr>
            <a:spLocks noGrp="1"/>
          </p:cNvSpPr>
          <p:nvPr>
            <p:ph type="sldNum" sz="quarter" idx="5"/>
          </p:nvPr>
        </p:nvSpPr>
        <p:spPr/>
        <p:txBody>
          <a:bodyPr/>
          <a:lstStyle/>
          <a:p>
            <a:fld id="{67F3B943-3CCA-4944-93E8-81B85316B426}" type="slidenum">
              <a:rPr lang="en-US" smtClean="0"/>
              <a:t>10</a:t>
            </a:fld>
            <a:endParaRPr lang="en-US"/>
          </a:p>
        </p:txBody>
      </p:sp>
    </p:spTree>
    <p:extLst>
      <p:ext uri="{BB962C8B-B14F-4D97-AF65-F5344CB8AC3E}">
        <p14:creationId xmlns:p14="http://schemas.microsoft.com/office/powerpoint/2010/main" val="917282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Each character should first decide what they can share.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Then, as a group students should decide how to divide up these shared supplies – should some people get more than others? They should make a list and explain their choices to the class.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Highlight that students don’t need to share all their food – they can keep some a secret, to keep it for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11</a:t>
            </a:fld>
            <a:endParaRPr lang="en-US"/>
          </a:p>
        </p:txBody>
      </p:sp>
    </p:spTree>
    <p:extLst>
      <p:ext uri="{BB962C8B-B14F-4D97-AF65-F5344CB8AC3E}">
        <p14:creationId xmlns:p14="http://schemas.microsoft.com/office/powerpoint/2010/main" val="956990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 fill out questions 2 and 3 on </a:t>
            </a:r>
            <a:r>
              <a:rPr lang="en-GB" sz="1200" b="1" dirty="0"/>
              <a:t>slide 15</a:t>
            </a: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Review the learning outcomes for the lesson. How well do students feel they are able to:</a:t>
            </a:r>
          </a:p>
          <a:p>
            <a:endParaRPr lang="en-GB" dirty="0"/>
          </a:p>
          <a:p>
            <a:pPr marL="285750" lvl="0" indent="-285750">
              <a:buFont typeface="Arial" panose="020B0604020202020204" pitchFamily="34" charset="0"/>
              <a:buChar char="•"/>
            </a:pPr>
            <a:r>
              <a:rPr lang="en-GB" sz="1200" dirty="0"/>
              <a:t>Describe what it means to act with integrity.</a:t>
            </a:r>
          </a:p>
          <a:p>
            <a:pPr marL="285750" lvl="0" indent="-285750">
              <a:buFont typeface="Arial" panose="020B0604020202020204" pitchFamily="34" charset="0"/>
              <a:buChar char="•"/>
            </a:pPr>
            <a:r>
              <a:rPr lang="en-GB" sz="1200" dirty="0"/>
              <a:t>Explain, giving examples, how to act with integrity when sharing limited supplies with others?</a:t>
            </a:r>
          </a:p>
          <a:p>
            <a:pPr marL="285750" lvl="0" indent="-285750">
              <a:buFont typeface="Arial" panose="020B0604020202020204" pitchFamily="34" charset="0"/>
              <a:buChar char="•"/>
            </a:pPr>
            <a:r>
              <a:rPr lang="en-GB" sz="1200" dirty="0"/>
              <a:t>Understand how integrity is important for learning and the school community?</a:t>
            </a:r>
          </a:p>
          <a:p>
            <a:endParaRPr lang="en-GB" dirty="0"/>
          </a:p>
          <a:p>
            <a:r>
              <a:rPr lang="en-GB" sz="1200" dirty="0"/>
              <a:t>Use hands, emojis, a 1-5 scale, RAG rating or your preferred approach.</a:t>
            </a:r>
          </a:p>
          <a:p>
            <a:endParaRPr lang="en-GB" sz="1200" dirty="0"/>
          </a:p>
          <a:p>
            <a:r>
              <a:rPr lang="en-GB" sz="1200" dirty="0"/>
              <a:t>Use ‘What went well’ and ‘Even better if’ to help students to reflect on their successes during the lesson and to identify areas they would like to do better.</a:t>
            </a:r>
          </a:p>
          <a:p>
            <a:endParaRPr lang="en-GB" sz="1200" dirty="0"/>
          </a:p>
          <a:p>
            <a:r>
              <a:rPr lang="en-GB" sz="1200" b="1" u="sng" dirty="0"/>
              <a:t>EXTENSION: Follow-on Writing Task</a:t>
            </a:r>
          </a:p>
          <a:p>
            <a:endParaRPr lang="en-GB" sz="1200" dirty="0"/>
          </a:p>
          <a:p>
            <a:r>
              <a:rPr lang="en-GB" dirty="0"/>
              <a:t>For a cross-curricular link to writing skills in English, students could follow on from this lesson and develop their ideas and understanding with this writing activity:</a:t>
            </a:r>
          </a:p>
          <a:p>
            <a:endParaRPr lang="en-GB" sz="1200" dirty="0"/>
          </a:p>
          <a:p>
            <a:r>
              <a:rPr lang="en-GB" sz="1200" dirty="0"/>
              <a:t>Aesop’s fables are a collection of tales from the Greek oral tradition, which frequently have a social or moral lesson. Students research some of the fables (free online versions are available) and use these as inspiration to write a brief fable of their own that shows the importance of acting with integrity, for example by showing what can happen to the story’s protagonist if they fail to do so. Students can write in the style of Aesop or in a more modern style and setting more relevant to their own lives. Students can read out or role-play their tales, for their peers to identify the moral story about integrity.</a:t>
            </a:r>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12</a:t>
            </a:fld>
            <a:endParaRPr lang="en-US"/>
          </a:p>
        </p:txBody>
      </p:sp>
    </p:spTree>
    <p:extLst>
      <p:ext uri="{BB962C8B-B14F-4D97-AF65-F5344CB8AC3E}">
        <p14:creationId xmlns:p14="http://schemas.microsoft.com/office/powerpoint/2010/main" val="255112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Extension case study</a:t>
            </a:r>
          </a:p>
          <a:p>
            <a:endParaRPr lang="en-GB" dirty="0"/>
          </a:p>
          <a:p>
            <a:r>
              <a:rPr lang="en-GB" dirty="0"/>
              <a:t>Q. Why do you think integrity is one of the British Army’s key values? </a:t>
            </a:r>
          </a:p>
          <a:p>
            <a:endParaRPr lang="en-GB" dirty="0"/>
          </a:p>
          <a:p>
            <a:r>
              <a:rPr lang="en-GB" dirty="0"/>
              <a:t>Q. Members of the British Army are often in a position of responsibility. Why is it important for people in positions of responsibility to act with honesty, integrity and fairness?</a:t>
            </a:r>
          </a:p>
        </p:txBody>
      </p:sp>
      <p:sp>
        <p:nvSpPr>
          <p:cNvPr id="4" name="Slide Number Placeholder 3"/>
          <p:cNvSpPr>
            <a:spLocks noGrp="1"/>
          </p:cNvSpPr>
          <p:nvPr>
            <p:ph type="sldNum" sz="quarter" idx="5"/>
          </p:nvPr>
        </p:nvSpPr>
        <p:spPr/>
        <p:txBody>
          <a:bodyPr/>
          <a:lstStyle/>
          <a:p>
            <a:fld id="{67F3B943-3CCA-4944-93E8-81B85316B426}" type="slidenum">
              <a:rPr lang="en-US" smtClean="0"/>
              <a:t>13</a:t>
            </a:fld>
            <a:endParaRPr lang="en-US"/>
          </a:p>
        </p:txBody>
      </p:sp>
    </p:spTree>
    <p:extLst>
      <p:ext uri="{BB962C8B-B14F-4D97-AF65-F5344CB8AC3E}">
        <p14:creationId xmlns:p14="http://schemas.microsoft.com/office/powerpoint/2010/main" val="21143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Use this optional slide to introduce the meaning of ‘character’.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u="none" dirty="0"/>
              <a:t>Before showing the slide</a:t>
            </a:r>
            <a:r>
              <a:rPr lang="en-GB" dirty="0"/>
              <a:t>, ask students to write down their definitions of the word ‘character’ on A4 pieces of paper and hold them up to each other. Reflect on whether the definitions feel similar, or whether there are a variety of interpretations.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0" dirty="0">
              <a:ea typeface="Roboto Medium" panose="02000000000000000000" pitchFamily="2" charset="0"/>
              <a:cs typeface="Roboto Medium"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Suggest an answer: a person’s character describes </a:t>
            </a:r>
            <a:r>
              <a:rPr lang="en-US" sz="1200" b="0" kern="0" dirty="0">
                <a:ea typeface="Roboto Medium" panose="02000000000000000000" pitchFamily="2" charset="0"/>
                <a:cs typeface="Roboto Medium" panose="02000000000000000000" pitchFamily="2" charset="0"/>
              </a:rPr>
              <a:t>their unique combination of values and personal qualities.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0" dirty="0">
              <a:ea typeface="Roboto Medium" panose="02000000000000000000" pitchFamily="2" charset="0"/>
              <a:cs typeface="Roboto Medium"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Briefly introduce the idea of ‘values’: they are the ideas or principles that guide how we decide what is right or wrong, and what is the right thing to do in any situation. (</a:t>
            </a:r>
            <a:r>
              <a:rPr lang="en-GB" b="0" dirty="0"/>
              <a:t>Link the concept of character, and these values, to your school’s ethos and values.)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Explain that this series of lessons will help students to explore these values and apply them in them own lives.</a:t>
            </a:r>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2</a:t>
            </a:fld>
            <a:endParaRPr lang="en-US"/>
          </a:p>
        </p:txBody>
      </p:sp>
    </p:spTree>
    <p:extLst>
      <p:ext uri="{BB962C8B-B14F-4D97-AF65-F5344CB8AC3E}">
        <p14:creationId xmlns:p14="http://schemas.microsoft.com/office/powerpoint/2010/main" val="1389999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Read out each scenario. Students who wish to can share their responses. Do students feel differently about the different scenarios?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It’s harder to find the owner of a five pound note in the street than the school playground. Does that change what the right response is? 50 pounds is a much greater sum than 5 pounds – does that change what the right thing to do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Now ask students – would their responses be different if a friend had witnessed them find the money? Why might that change their behaviour?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Use these discussions as a springboard to discuss the meaning of </a:t>
            </a:r>
            <a:r>
              <a:rPr lang="en-GB" b="1" dirty="0"/>
              <a:t>integrity</a:t>
            </a:r>
            <a:r>
              <a:rPr lang="en-GB" dirty="0"/>
              <a:t>. Students should fill out their own definitions of the word using the printable worksheet on </a:t>
            </a:r>
            <a:r>
              <a:rPr lang="en-GB" b="1" dirty="0"/>
              <a:t>slide 15, question 1</a:t>
            </a:r>
            <a:r>
              <a:rPr lang="en-GB"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Show the definition on the next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3</a:t>
            </a:fld>
            <a:endParaRPr lang="en-US"/>
          </a:p>
        </p:txBody>
      </p:sp>
    </p:spTree>
    <p:extLst>
      <p:ext uri="{BB962C8B-B14F-4D97-AF65-F5344CB8AC3E}">
        <p14:creationId xmlns:p14="http://schemas.microsoft.com/office/powerpoint/2010/main" val="137651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4</a:t>
            </a:fld>
            <a:endParaRPr lang="en-US"/>
          </a:p>
        </p:txBody>
      </p:sp>
    </p:spTree>
    <p:extLst>
      <p:ext uri="{BB962C8B-B14F-4D97-AF65-F5344CB8AC3E}">
        <p14:creationId xmlns:p14="http://schemas.microsoft.com/office/powerpoint/2010/main" val="313159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dirty="0"/>
              <a:t>Integrity video </a:t>
            </a:r>
            <a:r>
              <a:rPr lang="en-GB" sz="1200" b="0" u="none" dirty="0"/>
              <a:t>– A cyber attack has caused a national power cut. Communication networks, transport systems and food supplies have been disrupted. Our characters, Alex and Ben, encounter a shopkeeper selling goods from a warehouse. He has raised prices to account for supply and demand, but has insisted on rationing so that everyone gets the same amount of food. He thinks this is fair. His customers disagree.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dirty="0"/>
              <a:t>Discussion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dirty="0"/>
          </a:p>
          <a:p>
            <a:pPr marL="171450" indent="-171450">
              <a:buFont typeface="Arial" panose="020B0604020202020204" pitchFamily="34" charset="0"/>
              <a:buChar char="•"/>
            </a:pPr>
            <a:r>
              <a:rPr lang="en-GB" sz="1200" dirty="0"/>
              <a:t>How would a national blackout affect how shops can store some types of food? </a:t>
            </a:r>
          </a:p>
          <a:p>
            <a:pPr marL="171450" indent="-171450">
              <a:buFont typeface="Arial" panose="020B0604020202020204" pitchFamily="34" charset="0"/>
              <a:buChar char="•"/>
            </a:pPr>
            <a:r>
              <a:rPr lang="en-GB" sz="1200" dirty="0"/>
              <a:t>How will a lack of local and national transport affect food availability?</a:t>
            </a:r>
          </a:p>
          <a:p>
            <a:pPr marL="171450" indent="-171450">
              <a:buFont typeface="Arial" panose="020B0604020202020204" pitchFamily="34" charset="0"/>
              <a:buChar char="•"/>
            </a:pPr>
            <a:r>
              <a:rPr lang="en-GB" sz="1200" dirty="0"/>
              <a:t>Why might the shop owner want to raise prices? Is this fair?</a:t>
            </a:r>
          </a:p>
          <a:p>
            <a:pPr marL="171450" indent="-171450">
              <a:buFont typeface="Arial" panose="020B0604020202020204" pitchFamily="34" charset="0"/>
              <a:buChar char="•"/>
            </a:pPr>
            <a:r>
              <a:rPr lang="en-GB" sz="1200" dirty="0"/>
              <a:t>Why might they want to ration how much each person can buy?</a:t>
            </a:r>
          </a:p>
          <a:p>
            <a:pPr marL="171450" indent="-171450">
              <a:buFont typeface="Arial" panose="020B0604020202020204" pitchFamily="34" charset="0"/>
              <a:buChar char="•"/>
            </a:pPr>
            <a:r>
              <a:rPr lang="en-GB" sz="1200" dirty="0"/>
              <a:t>In the film, a woman wants to buy more than her rationed two bottles of water because she has young children. Should the shopkeeper have made an exception for her? </a:t>
            </a:r>
          </a:p>
          <a:p>
            <a:endParaRPr lang="en-GB" dirty="0"/>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5</a:t>
            </a:fld>
            <a:endParaRPr lang="en-US"/>
          </a:p>
        </p:txBody>
      </p:sp>
    </p:spTree>
    <p:extLst>
      <p:ext uri="{BB962C8B-B14F-4D97-AF65-F5344CB8AC3E}">
        <p14:creationId xmlns:p14="http://schemas.microsoft.com/office/powerpoint/2010/main" val="3230751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pairs, ask students to discuss which approach they think is fair and plot their responses on the chart on the next slide. (Either print the slide or ask students to draw it out for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Optional prompt questions:</a:t>
            </a:r>
          </a:p>
          <a:p>
            <a:pPr marL="0" indent="0">
              <a:buFont typeface="Arial" panose="020B0604020202020204" pitchFamily="34" charset="0"/>
              <a:buNone/>
            </a:pPr>
            <a:endParaRPr lang="en-GB" sz="1200" dirty="0"/>
          </a:p>
          <a:p>
            <a:pPr marL="171450" indent="-171450">
              <a:buFont typeface="Arial" panose="020B0604020202020204" pitchFamily="34" charset="0"/>
              <a:buChar char="•"/>
            </a:pPr>
            <a:r>
              <a:rPr lang="en-GB" sz="1200" b="1" dirty="0"/>
              <a:t>Raising prices:</a:t>
            </a:r>
            <a:r>
              <a:rPr lang="en-GB" sz="1200" dirty="0"/>
              <a:t> What happens if some people can’t afford the high prices? </a:t>
            </a:r>
          </a:p>
          <a:p>
            <a:pPr marL="171450" indent="-171450">
              <a:buFont typeface="Arial" panose="020B0604020202020204" pitchFamily="34" charset="0"/>
              <a:buChar char="•"/>
            </a:pPr>
            <a:r>
              <a:rPr lang="en-GB" sz="1200" b="1" dirty="0"/>
              <a:t>Rationing</a:t>
            </a:r>
            <a:r>
              <a:rPr lang="en-GB" sz="1200" b="0" dirty="0"/>
              <a:t>: Would </a:t>
            </a:r>
            <a:r>
              <a:rPr lang="en-GB" sz="1200" dirty="0"/>
              <a:t>a first come first served system be fair in these circumstances? </a:t>
            </a:r>
          </a:p>
          <a:p>
            <a:pPr marL="171450" indent="-171450">
              <a:buFont typeface="Arial" panose="020B0604020202020204" pitchFamily="34" charset="0"/>
              <a:buChar char="•"/>
            </a:pPr>
            <a:r>
              <a:rPr lang="en-GB" sz="1200" b="1" dirty="0"/>
              <a:t>Rationing:</a:t>
            </a:r>
            <a:r>
              <a:rPr lang="en-GB" sz="1200" dirty="0"/>
              <a:t> Is it okay if everyone gets the same share, even if this is more than or less than what they need? (Different family sizes, health conditions etc)</a:t>
            </a:r>
          </a:p>
        </p:txBody>
      </p:sp>
      <p:sp>
        <p:nvSpPr>
          <p:cNvPr id="4" name="Slide Number Placeholder 3"/>
          <p:cNvSpPr>
            <a:spLocks noGrp="1"/>
          </p:cNvSpPr>
          <p:nvPr>
            <p:ph type="sldNum" sz="quarter" idx="5"/>
          </p:nvPr>
        </p:nvSpPr>
        <p:spPr/>
        <p:txBody>
          <a:bodyPr/>
          <a:lstStyle/>
          <a:p>
            <a:fld id="{67F3B943-3CCA-4944-93E8-81B85316B426}" type="slidenum">
              <a:rPr lang="en-US" smtClean="0"/>
              <a:t>6</a:t>
            </a:fld>
            <a:endParaRPr lang="en-US"/>
          </a:p>
        </p:txBody>
      </p:sp>
    </p:spTree>
    <p:extLst>
      <p:ext uri="{BB962C8B-B14F-4D97-AF65-F5344CB8AC3E}">
        <p14:creationId xmlns:p14="http://schemas.microsoft.com/office/powerpoint/2010/main" val="1245086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Support. </a:t>
            </a:r>
            <a:r>
              <a:rPr lang="en-GB" sz="1200" dirty="0"/>
              <a:t>Explain how to interpret the chart: Nearer the centre = weakly agree, further along the axis = strongly agree with the statement.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Students move in the classroom and position themselves to reflect their poach axis.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Active approach</a:t>
            </a:r>
            <a:r>
              <a:rPr lang="en-GB" sz="1200" dirty="0"/>
              <a:t>. For a more active approach, divide your classroom into four quadrants, like on the chart, with the walls labelled.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pPr marL="0" indent="0">
              <a:buFont typeface="Arial" panose="020B0604020202020204" pitchFamily="34" charset="0"/>
              <a:buNone/>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7</a:t>
            </a:fld>
            <a:endParaRPr lang="en-US"/>
          </a:p>
        </p:txBody>
      </p:sp>
    </p:spTree>
    <p:extLst>
      <p:ext uri="{BB962C8B-B14F-4D97-AF65-F5344CB8AC3E}">
        <p14:creationId xmlns:p14="http://schemas.microsoft.com/office/powerpoint/2010/main" val="320445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Integrity task</a:t>
            </a:r>
          </a:p>
          <a:p>
            <a:pPr marL="171450" indent="-171450">
              <a:buFont typeface="Arial" panose="020B0604020202020204" pitchFamily="34" charset="0"/>
              <a:buChar char="•"/>
            </a:pPr>
            <a:r>
              <a:rPr lang="en-GB" dirty="0"/>
              <a:t>Explain that students will be working in groups and taking on the character of people living on the slide. As shops run out of food, the characters have to work together to share their food fairly. </a:t>
            </a:r>
          </a:p>
          <a:p>
            <a:pPr marL="171450" indent="-171450">
              <a:buFont typeface="Arial" panose="020B0604020202020204" pitchFamily="34" charset="0"/>
              <a:buChar char="•"/>
            </a:pPr>
            <a:r>
              <a:rPr lang="en-GB" dirty="0"/>
              <a:t>Each person has a different background and needs, and a different range of foods they could share. Remind students that no-one knows how long the blackout will last.</a:t>
            </a:r>
          </a:p>
          <a:p>
            <a:pPr marL="171450" indent="-171450">
              <a:buFont typeface="Arial" panose="020B0604020202020204" pitchFamily="34" charset="0"/>
              <a:buChar char="•"/>
            </a:pPr>
            <a:r>
              <a:rPr lang="en-GB" dirty="0"/>
              <a:t>Hand out copies of the cards on the next two slides (make sure these are cut up, so students can only see their own card), and a copy of slide 12.</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Q. What would each character be most worried about? </a:t>
            </a:r>
          </a:p>
          <a:p>
            <a:pPr marL="0" indent="0">
              <a:buFont typeface="Arial" panose="020B0604020202020204" pitchFamily="34" charset="0"/>
              <a:buNone/>
            </a:pPr>
            <a:r>
              <a:rPr lang="en-GB" dirty="0"/>
              <a:t>Q. What would each person feel able to share with others </a:t>
            </a:r>
            <a:r>
              <a:rPr lang="en-GB" b="0" u="none" dirty="0">
                <a:solidFill>
                  <a:srgbClr val="C00000"/>
                </a:solidFill>
              </a:rPr>
              <a:t>and</a:t>
            </a:r>
            <a:r>
              <a:rPr lang="en-GB" dirty="0"/>
              <a:t> what food would they need to keep for themselves?</a:t>
            </a:r>
          </a:p>
          <a:p>
            <a:pPr marL="0" indent="0">
              <a:buFont typeface="Arial" panose="020B0604020202020204" pitchFamily="34" charset="0"/>
              <a:buNone/>
            </a:pPr>
            <a:r>
              <a:rPr lang="en-GB" dirty="0"/>
              <a:t>Q. As a group, decide who gets what, using integrity and fairness. </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Groups share their decisions and reasons why.</a:t>
            </a:r>
          </a:p>
          <a:p>
            <a:endParaRPr lang="en-GB" dirty="0"/>
          </a:p>
        </p:txBody>
      </p:sp>
      <p:sp>
        <p:nvSpPr>
          <p:cNvPr id="4" name="Slide Number Placeholder 3"/>
          <p:cNvSpPr>
            <a:spLocks noGrp="1"/>
          </p:cNvSpPr>
          <p:nvPr>
            <p:ph type="sldNum" sz="quarter" idx="5"/>
          </p:nvPr>
        </p:nvSpPr>
        <p:spPr/>
        <p:txBody>
          <a:bodyPr/>
          <a:lstStyle/>
          <a:p>
            <a:fld id="{67F3B943-3CCA-4944-93E8-81B85316B426}" type="slidenum">
              <a:rPr lang="en-US" smtClean="0"/>
              <a:t>8</a:t>
            </a:fld>
            <a:endParaRPr lang="en-US"/>
          </a:p>
        </p:txBody>
      </p:sp>
    </p:spTree>
    <p:extLst>
      <p:ext uri="{BB962C8B-B14F-4D97-AF65-F5344CB8AC3E}">
        <p14:creationId xmlns:p14="http://schemas.microsoft.com/office/powerpoint/2010/main" val="3492229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Nora</a:t>
            </a:r>
            <a:r>
              <a:rPr lang="en-GB" dirty="0"/>
              <a:t>: Will be worried about food for her baby, needs food that is appealing to small children.</a:t>
            </a:r>
          </a:p>
          <a:p>
            <a:r>
              <a:rPr lang="en-GB" b="1" dirty="0"/>
              <a:t>Ezra</a:t>
            </a:r>
            <a:r>
              <a:rPr lang="en-GB" dirty="0"/>
              <a:t>: Has less useful food to share and is most in need from others, so should be willing to make do with what he is offered.</a:t>
            </a:r>
          </a:p>
          <a:p>
            <a:r>
              <a:rPr lang="en-GB" b="1" dirty="0"/>
              <a:t>Priya</a:t>
            </a:r>
            <a:r>
              <a:rPr lang="en-GB" dirty="0"/>
              <a:t>: Has a large quantity of food that is at risk of spoiling if not used.</a:t>
            </a:r>
          </a:p>
          <a:p>
            <a:r>
              <a:rPr lang="en-GB" b="1" dirty="0"/>
              <a:t>Jaden</a:t>
            </a:r>
            <a:r>
              <a:rPr lang="en-GB" dirty="0"/>
              <a:t>: Will be worried about food for his baby, but has a large quantity of useful food to share.</a:t>
            </a:r>
            <a:endParaRPr lang="en-GB" b="1" dirty="0"/>
          </a:p>
          <a:p>
            <a:r>
              <a:rPr lang="en-GB" b="1" dirty="0"/>
              <a:t>Anselm</a:t>
            </a:r>
            <a:r>
              <a:rPr lang="en-GB" dirty="0"/>
              <a:t>: Has meat that will spoil quickly, will want additional food for her parents as well as her sister.</a:t>
            </a:r>
          </a:p>
          <a:p>
            <a:r>
              <a:rPr lang="en-GB" b="1" dirty="0"/>
              <a:t>Indi</a:t>
            </a:r>
            <a:r>
              <a:rPr lang="en-GB" dirty="0"/>
              <a:t>: Has some useful food to share, but not much, so more in need than some of the others. </a:t>
            </a:r>
          </a:p>
        </p:txBody>
      </p:sp>
      <p:sp>
        <p:nvSpPr>
          <p:cNvPr id="4" name="Slide Number Placeholder 3"/>
          <p:cNvSpPr>
            <a:spLocks noGrp="1"/>
          </p:cNvSpPr>
          <p:nvPr>
            <p:ph type="sldNum" sz="quarter" idx="5"/>
          </p:nvPr>
        </p:nvSpPr>
        <p:spPr/>
        <p:txBody>
          <a:bodyPr/>
          <a:lstStyle/>
          <a:p>
            <a:fld id="{67F3B943-3CCA-4944-93E8-81B85316B426}" type="slidenum">
              <a:rPr lang="en-US" smtClean="0"/>
              <a:t>9</a:t>
            </a:fld>
            <a:endParaRPr lang="en-US"/>
          </a:p>
        </p:txBody>
      </p:sp>
    </p:spTree>
    <p:extLst>
      <p:ext uri="{BB962C8B-B14F-4D97-AF65-F5344CB8AC3E}">
        <p14:creationId xmlns:p14="http://schemas.microsoft.com/office/powerpoint/2010/main" val="2274196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1B530F-0342-EA43-B265-250B18FA08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022419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F55EE-77C4-F349-84F2-8409248F3F3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836E972E-8880-B546-AFBA-51AA7A5A7918}"/>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55C0FD9-956A-B846-B632-B494C3FC528B}"/>
              </a:ext>
            </a:extLst>
          </p:cNvPr>
          <p:cNvSpPr txBox="1"/>
          <p:nvPr userDrawn="1"/>
        </p:nvSpPr>
        <p:spPr>
          <a:xfrm>
            <a:off x="11710737" y="6320589"/>
            <a:ext cx="625642" cy="369332"/>
          </a:xfrm>
          <a:prstGeom prst="rect">
            <a:avLst/>
          </a:prstGeom>
          <a:noFill/>
        </p:spPr>
        <p:txBody>
          <a:bodyPr wrap="square" rtlCol="0">
            <a:spAutoFit/>
          </a:bodyPr>
          <a:lstStyle/>
          <a:p>
            <a:fld id="{26191D2E-C8A2-534B-A7BD-4ABDC7CF8DA4}" type="slidenum">
              <a:rPr lang="en-US" b="1" smtClean="0">
                <a:solidFill>
                  <a:srgbClr val="982632"/>
                </a:solidFill>
              </a:rPr>
              <a:t>‹#›</a:t>
            </a:fld>
            <a:endParaRPr lang="en-US" b="1" dirty="0">
              <a:solidFill>
                <a:srgbClr val="982632"/>
              </a:solidFill>
            </a:endParaRPr>
          </a:p>
        </p:txBody>
      </p:sp>
    </p:spTree>
    <p:extLst>
      <p:ext uri="{BB962C8B-B14F-4D97-AF65-F5344CB8AC3E}">
        <p14:creationId xmlns:p14="http://schemas.microsoft.com/office/powerpoint/2010/main" val="11607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0240F4-6FE7-FC43-B53D-7BA923E1B2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8" name="Straight Connector 7">
            <a:extLst>
              <a:ext uri="{FF2B5EF4-FFF2-40B4-BE49-F238E27FC236}">
                <a16:creationId xmlns:a16="http://schemas.microsoft.com/office/drawing/2014/main" id="{F480BDF9-01AA-6145-A472-F6627BED84BA}"/>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4BE0CD-E5BC-B44E-B1A5-C4622AA71EFD}"/>
              </a:ext>
            </a:extLst>
          </p:cNvPr>
          <p:cNvSpPr txBox="1"/>
          <p:nvPr userDrawn="1"/>
        </p:nvSpPr>
        <p:spPr>
          <a:xfrm>
            <a:off x="11710737" y="6320589"/>
            <a:ext cx="625642" cy="369332"/>
          </a:xfrm>
          <a:prstGeom prst="rect">
            <a:avLst/>
          </a:prstGeom>
          <a:noFill/>
        </p:spPr>
        <p:txBody>
          <a:bodyPr wrap="square" rtlCol="0">
            <a:spAutoFit/>
          </a:bodyPr>
          <a:lstStyle/>
          <a:p>
            <a:fld id="{26191D2E-C8A2-534B-A7BD-4ABDC7CF8DA4}" type="slidenum">
              <a:rPr lang="en-US" b="1" smtClean="0">
                <a:solidFill>
                  <a:srgbClr val="982632"/>
                </a:solidFill>
              </a:rPr>
              <a:t>‹#›</a:t>
            </a:fld>
            <a:endParaRPr lang="en-US" b="1" dirty="0">
              <a:solidFill>
                <a:srgbClr val="982632"/>
              </a:solidFill>
            </a:endParaRPr>
          </a:p>
        </p:txBody>
      </p:sp>
    </p:spTree>
    <p:extLst>
      <p:ext uri="{BB962C8B-B14F-4D97-AF65-F5344CB8AC3E}">
        <p14:creationId xmlns:p14="http://schemas.microsoft.com/office/powerpoint/2010/main" val="228626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C1F4D5-CA4A-6348-A144-1673BD22BF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B949945-5C67-7B44-8A21-AD3AA5294AC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6C3F8673-9772-B74D-8683-C89E932AC295}"/>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E4B7D79-78F9-804B-85CE-6B8D87B945A2}"/>
              </a:ext>
            </a:extLst>
          </p:cNvPr>
          <p:cNvSpPr txBox="1"/>
          <p:nvPr userDrawn="1"/>
        </p:nvSpPr>
        <p:spPr>
          <a:xfrm>
            <a:off x="11710737" y="6320589"/>
            <a:ext cx="625642" cy="369332"/>
          </a:xfrm>
          <a:prstGeom prst="rect">
            <a:avLst/>
          </a:prstGeom>
          <a:noFill/>
        </p:spPr>
        <p:txBody>
          <a:bodyPr wrap="square" rtlCol="0">
            <a:spAutoFit/>
          </a:bodyPr>
          <a:lstStyle/>
          <a:p>
            <a:fld id="{26191D2E-C8A2-534B-A7BD-4ABDC7CF8DA4}" type="slidenum">
              <a:rPr lang="en-US" b="1" smtClean="0">
                <a:solidFill>
                  <a:srgbClr val="982632"/>
                </a:solidFill>
              </a:rPr>
              <a:t>‹#›</a:t>
            </a:fld>
            <a:endParaRPr lang="en-US" b="1" dirty="0">
              <a:solidFill>
                <a:srgbClr val="982632"/>
              </a:solidFill>
            </a:endParaRPr>
          </a:p>
        </p:txBody>
      </p:sp>
    </p:spTree>
    <p:extLst>
      <p:ext uri="{BB962C8B-B14F-4D97-AF65-F5344CB8AC3E}">
        <p14:creationId xmlns:p14="http://schemas.microsoft.com/office/powerpoint/2010/main" val="375572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C1F4D5-CA4A-6348-A144-1673BD22BF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6C3F8673-9772-B74D-8683-C89E932AC295}"/>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E4B7D79-78F9-804B-85CE-6B8D87B945A2}"/>
              </a:ext>
            </a:extLst>
          </p:cNvPr>
          <p:cNvSpPr txBox="1"/>
          <p:nvPr userDrawn="1"/>
        </p:nvSpPr>
        <p:spPr>
          <a:xfrm>
            <a:off x="11710737" y="6320589"/>
            <a:ext cx="625642" cy="369332"/>
          </a:xfrm>
          <a:prstGeom prst="rect">
            <a:avLst/>
          </a:prstGeom>
          <a:noFill/>
        </p:spPr>
        <p:txBody>
          <a:bodyPr wrap="square" rtlCol="0">
            <a:spAutoFit/>
          </a:bodyPr>
          <a:lstStyle/>
          <a:p>
            <a:fld id="{26191D2E-C8A2-534B-A7BD-4ABDC7CF8DA4}" type="slidenum">
              <a:rPr lang="en-US" b="1" smtClean="0">
                <a:solidFill>
                  <a:srgbClr val="982632"/>
                </a:solidFill>
              </a:rPr>
              <a:t>‹#›</a:t>
            </a:fld>
            <a:endParaRPr lang="en-US" b="1" dirty="0">
              <a:solidFill>
                <a:srgbClr val="982632"/>
              </a:solidFill>
            </a:endParaRPr>
          </a:p>
        </p:txBody>
      </p:sp>
      <p:pic>
        <p:nvPicPr>
          <p:cNvPr id="3" name="Picture 2" descr="A close up of a computer&#10;&#10;Description automatically generated">
            <a:extLst>
              <a:ext uri="{FF2B5EF4-FFF2-40B4-BE49-F238E27FC236}">
                <a16:creationId xmlns:a16="http://schemas.microsoft.com/office/drawing/2014/main" id="{432FE66D-56C7-B041-B05D-8375EBAAF6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1600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B3D1716-0D91-4F40-9384-8753AA6C4EE2}"/>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D05D82F-E3A5-7640-96CC-E741E338851C}"/>
              </a:ext>
            </a:extLst>
          </p:cNvPr>
          <p:cNvSpPr txBox="1"/>
          <p:nvPr userDrawn="1"/>
        </p:nvSpPr>
        <p:spPr>
          <a:xfrm>
            <a:off x="11710737" y="6320589"/>
            <a:ext cx="625642" cy="369332"/>
          </a:xfrm>
          <a:prstGeom prst="rect">
            <a:avLst/>
          </a:prstGeom>
          <a:noFill/>
        </p:spPr>
        <p:txBody>
          <a:bodyPr wrap="square" rtlCol="0">
            <a:spAutoFit/>
          </a:bodyPr>
          <a:lstStyle/>
          <a:p>
            <a:fld id="{26191D2E-C8A2-534B-A7BD-4ABDC7CF8DA4}" type="slidenum">
              <a:rPr lang="en-US" b="1" smtClean="0">
                <a:solidFill>
                  <a:srgbClr val="982632"/>
                </a:solidFill>
              </a:rPr>
              <a:t>‹#›</a:t>
            </a:fld>
            <a:endParaRPr lang="en-US" b="1" dirty="0">
              <a:solidFill>
                <a:srgbClr val="982632"/>
              </a:solidFill>
            </a:endParaRPr>
          </a:p>
        </p:txBody>
      </p:sp>
    </p:spTree>
    <p:extLst>
      <p:ext uri="{BB962C8B-B14F-4D97-AF65-F5344CB8AC3E}">
        <p14:creationId xmlns:p14="http://schemas.microsoft.com/office/powerpoint/2010/main" val="79440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B3D1716-0D91-4F40-9384-8753AA6C4EE2}"/>
              </a:ext>
            </a:extLst>
          </p:cNvPr>
          <p:cNvCxnSpPr>
            <a:cxnSpLocks/>
          </p:cNvCxnSpPr>
          <p:nvPr userDrawn="1"/>
        </p:nvCxnSpPr>
        <p:spPr>
          <a:xfrm>
            <a:off x="11710737" y="946484"/>
            <a:ext cx="481263" cy="0"/>
          </a:xfrm>
          <a:prstGeom prst="line">
            <a:avLst/>
          </a:prstGeom>
          <a:ln w="38100">
            <a:solidFill>
              <a:srgbClr val="9826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027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02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44452C-93DD-CD4F-8088-2CFF47A142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47F7C3D-300B-9149-BA0A-3CFE247E5A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5AEA1F-396B-0349-A168-EC630F2C3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68805-12C0-2447-93D9-F8C9F15FEED3}" type="datetimeFigureOut">
              <a:rPr lang="en-US" smtClean="0"/>
              <a:t>8/14/2020</a:t>
            </a:fld>
            <a:endParaRPr lang="en-US"/>
          </a:p>
        </p:txBody>
      </p:sp>
      <p:sp>
        <p:nvSpPr>
          <p:cNvPr id="5" name="Footer Placeholder 4">
            <a:extLst>
              <a:ext uri="{FF2B5EF4-FFF2-40B4-BE49-F238E27FC236}">
                <a16:creationId xmlns:a16="http://schemas.microsoft.com/office/drawing/2014/main" id="{64F70202-6232-CE46-BA1E-25209A95CA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682E93-F5C8-7A44-98A5-19331B1FF7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FAE072-EB87-D648-9B25-0EF149CBD0A4}" type="slidenum">
              <a:rPr lang="en-US" smtClean="0"/>
              <a:t>‹#›</a:t>
            </a:fld>
            <a:endParaRPr lang="en-US"/>
          </a:p>
        </p:txBody>
      </p:sp>
    </p:spTree>
    <p:extLst>
      <p:ext uri="{BB962C8B-B14F-4D97-AF65-F5344CB8AC3E}">
        <p14:creationId xmlns:p14="http://schemas.microsoft.com/office/powerpoint/2010/main" val="201482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3" r:id="rId6"/>
    <p:sldLayoutId id="2147483656" r:id="rId7"/>
    <p:sldLayoutId id="214748365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xulVXexHRkM&amp;list=PLT7MnaHh-LAkpVzB3SHQCtdpb6Cio5LaJ&amp;index=4&amp;t=0s"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3.emf"/><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youtube.com/watch?v=XJGN-VIdA0M&amp;list=PLT7MnaHh-LAkpVzB3SHQCtdpb6Cio5LaJ&amp;index=8"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63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E2352A-29EA-9A43-A280-DE2FB73F3933}"/>
              </a:ext>
            </a:extLst>
          </p:cNvPr>
          <p:cNvSpPr txBox="1"/>
          <p:nvPr/>
        </p:nvSpPr>
        <p:spPr>
          <a:xfrm>
            <a:off x="407988" y="404813"/>
            <a:ext cx="6132661" cy="584775"/>
          </a:xfrm>
          <a:prstGeom prst="rect">
            <a:avLst/>
          </a:prstGeom>
          <a:noFill/>
        </p:spPr>
        <p:txBody>
          <a:bodyPr wrap="square" rtlCol="0">
            <a:spAutoFit/>
          </a:bodyPr>
          <a:lstStyle/>
          <a:p>
            <a:r>
              <a:rPr lang="en-US" sz="3200" b="1" dirty="0">
                <a:solidFill>
                  <a:srgbClr val="982632"/>
                </a:solidFill>
                <a:latin typeface="Univers LT Std 67 Bold Condense" panose="020B0603020202020204" pitchFamily="34" charset="0"/>
              </a:rPr>
              <a:t>ARMY BRIEF: </a:t>
            </a:r>
            <a:r>
              <a:rPr lang="en-US" sz="3200" dirty="0">
                <a:solidFill>
                  <a:srgbClr val="982632"/>
                </a:solidFill>
                <a:latin typeface="Univers LT Std 47 Light Condens" panose="020B0406020202040204" pitchFamily="34" charset="0"/>
              </a:rPr>
              <a:t>SHARE SUPPLIES</a:t>
            </a:r>
          </a:p>
        </p:txBody>
      </p:sp>
      <p:sp>
        <p:nvSpPr>
          <p:cNvPr id="13" name="Rectangle 12">
            <a:extLst>
              <a:ext uri="{FF2B5EF4-FFF2-40B4-BE49-F238E27FC236}">
                <a16:creationId xmlns:a16="http://schemas.microsoft.com/office/drawing/2014/main" id="{C8348D55-80E4-044B-96C8-15A594945998}"/>
              </a:ext>
            </a:extLst>
          </p:cNvPr>
          <p:cNvSpPr/>
          <p:nvPr/>
        </p:nvSpPr>
        <p:spPr>
          <a:xfrm>
            <a:off x="506844" y="1343798"/>
            <a:ext cx="1516583" cy="461665"/>
          </a:xfrm>
          <a:prstGeom prst="rect">
            <a:avLst/>
          </a:prstGeom>
        </p:spPr>
        <p:txBody>
          <a:bodyPr wrap="square">
            <a:spAutoFit/>
          </a:bodyPr>
          <a:lstStyle/>
          <a:p>
            <a:pPr>
              <a:spcAft>
                <a:spcPts val="600"/>
              </a:spcAft>
            </a:pPr>
            <a:r>
              <a:rPr lang="en-GB" sz="2400" b="1" dirty="0">
                <a:solidFill>
                  <a:srgbClr val="982632"/>
                </a:solidFill>
                <a:latin typeface="Univers LT Std 67 Bold Condense" panose="020B0603020202020204" pitchFamily="34" charset="0"/>
              </a:rPr>
              <a:t>JADEN</a:t>
            </a:r>
          </a:p>
        </p:txBody>
      </p:sp>
      <p:sp>
        <p:nvSpPr>
          <p:cNvPr id="14" name="Rectangle 13">
            <a:extLst>
              <a:ext uri="{FF2B5EF4-FFF2-40B4-BE49-F238E27FC236}">
                <a16:creationId xmlns:a16="http://schemas.microsoft.com/office/drawing/2014/main" id="{C9E8CAA4-C86E-DA4E-919B-3D69189367F8}"/>
              </a:ext>
            </a:extLst>
          </p:cNvPr>
          <p:cNvSpPr/>
          <p:nvPr/>
        </p:nvSpPr>
        <p:spPr>
          <a:xfrm>
            <a:off x="506844" y="1740425"/>
            <a:ext cx="3252583" cy="1661993"/>
          </a:xfrm>
          <a:prstGeom prst="rect">
            <a:avLst/>
          </a:prstGeom>
        </p:spPr>
        <p:txBody>
          <a:bodyPr wrap="square">
            <a:spAutoFit/>
          </a:bodyPr>
          <a:lstStyle/>
          <a:p>
            <a:pPr marL="285750" indent="-285750">
              <a:buFont typeface="Arial" panose="020B0604020202020204" pitchFamily="34" charset="0"/>
              <a:buChar char="•"/>
            </a:pPr>
            <a:r>
              <a:rPr lang="en-GB" sz="1400" dirty="0">
                <a:solidFill>
                  <a:srgbClr val="982632"/>
                </a:solidFill>
              </a:rPr>
              <a:t>Married with four children</a:t>
            </a:r>
          </a:p>
          <a:p>
            <a:pPr marL="285750" indent="-285750">
              <a:buFont typeface="Arial" panose="020B0604020202020204" pitchFamily="34" charset="0"/>
              <a:buChar char="•"/>
            </a:pPr>
            <a:r>
              <a:rPr lang="en-GB" sz="1400" dirty="0">
                <a:solidFill>
                  <a:srgbClr val="982632"/>
                </a:solidFill>
              </a:rPr>
              <a:t>Has run out of baby food</a:t>
            </a:r>
            <a:br>
              <a:rPr lang="en-GB" sz="1600" dirty="0">
                <a:solidFill>
                  <a:srgbClr val="982632"/>
                </a:solidFill>
              </a:rPr>
            </a:br>
            <a:endParaRPr lang="en-GB" sz="1600" dirty="0">
              <a:solidFill>
                <a:srgbClr val="982632"/>
              </a:solidFill>
            </a:endParaRPr>
          </a:p>
          <a:p>
            <a:r>
              <a:rPr lang="en-GB" sz="1600" b="1" dirty="0">
                <a:solidFill>
                  <a:srgbClr val="982632"/>
                </a:solidFill>
                <a:latin typeface="Univers LT Std 67 Bold Condense" panose="020B0603020202020204" pitchFamily="34" charset="0"/>
              </a:rPr>
              <a:t>SUPPLIES:</a:t>
            </a:r>
          </a:p>
          <a:p>
            <a:r>
              <a:rPr lang="en-GB" sz="1400" dirty="0">
                <a:solidFill>
                  <a:srgbClr val="982632"/>
                </a:solidFill>
              </a:rPr>
              <a:t>2 large bags rice</a:t>
            </a:r>
          </a:p>
          <a:p>
            <a:r>
              <a:rPr lang="en-GB" sz="1400" dirty="0">
                <a:solidFill>
                  <a:srgbClr val="982632"/>
                </a:solidFill>
              </a:rPr>
              <a:t>8 bags dried beans</a:t>
            </a:r>
          </a:p>
          <a:p>
            <a:r>
              <a:rPr lang="en-GB" sz="1400" dirty="0">
                <a:solidFill>
                  <a:srgbClr val="982632"/>
                </a:solidFill>
              </a:rPr>
              <a:t>12 fresh onions</a:t>
            </a:r>
          </a:p>
        </p:txBody>
      </p:sp>
      <p:sp>
        <p:nvSpPr>
          <p:cNvPr id="15" name="Rectangle 14">
            <a:extLst>
              <a:ext uri="{FF2B5EF4-FFF2-40B4-BE49-F238E27FC236}">
                <a16:creationId xmlns:a16="http://schemas.microsoft.com/office/drawing/2014/main" id="{0A04E559-2233-7B43-84FF-E84894829310}"/>
              </a:ext>
            </a:extLst>
          </p:cNvPr>
          <p:cNvSpPr/>
          <p:nvPr/>
        </p:nvSpPr>
        <p:spPr>
          <a:xfrm>
            <a:off x="4078791" y="1343798"/>
            <a:ext cx="1325260" cy="461665"/>
          </a:xfrm>
          <a:prstGeom prst="rect">
            <a:avLst/>
          </a:prstGeom>
        </p:spPr>
        <p:txBody>
          <a:bodyPr wrap="square">
            <a:spAutoFit/>
          </a:bodyPr>
          <a:lstStyle/>
          <a:p>
            <a:pPr>
              <a:spcAft>
                <a:spcPts val="600"/>
              </a:spcAft>
            </a:pPr>
            <a:r>
              <a:rPr lang="en-GB" sz="2400" b="1" dirty="0">
                <a:solidFill>
                  <a:srgbClr val="982632"/>
                </a:solidFill>
                <a:latin typeface="Univers LT Std 67 Bold Condense" panose="020B0603020202020204" pitchFamily="34" charset="0"/>
              </a:rPr>
              <a:t>ANSELM</a:t>
            </a:r>
          </a:p>
        </p:txBody>
      </p:sp>
      <p:sp>
        <p:nvSpPr>
          <p:cNvPr id="16" name="Rectangle 15">
            <a:extLst>
              <a:ext uri="{FF2B5EF4-FFF2-40B4-BE49-F238E27FC236}">
                <a16:creationId xmlns:a16="http://schemas.microsoft.com/office/drawing/2014/main" id="{89A11178-DE8F-4D4A-BC4F-4F9A36B3D410}"/>
              </a:ext>
            </a:extLst>
          </p:cNvPr>
          <p:cNvSpPr/>
          <p:nvPr/>
        </p:nvSpPr>
        <p:spPr>
          <a:xfrm>
            <a:off x="4078790" y="1740425"/>
            <a:ext cx="3252583" cy="1877437"/>
          </a:xfrm>
          <a:prstGeom prst="rect">
            <a:avLst/>
          </a:prstGeom>
        </p:spPr>
        <p:txBody>
          <a:bodyPr wrap="square">
            <a:spAutoFit/>
          </a:bodyPr>
          <a:lstStyle/>
          <a:p>
            <a:pPr marL="285750" indent="-285750">
              <a:buFont typeface="Arial" panose="020B0604020202020204" pitchFamily="34" charset="0"/>
              <a:buChar char="•"/>
            </a:pPr>
            <a:r>
              <a:rPr lang="en-GB" sz="1400" dirty="0">
                <a:solidFill>
                  <a:srgbClr val="982632"/>
                </a:solidFill>
              </a:rPr>
              <a:t>Lives with younger sister</a:t>
            </a:r>
          </a:p>
          <a:p>
            <a:pPr marL="285750" indent="-285750">
              <a:buFont typeface="Arial" panose="020B0604020202020204" pitchFamily="34" charset="0"/>
              <a:buChar char="•"/>
            </a:pPr>
            <a:r>
              <a:rPr lang="en-GB" sz="1400" dirty="0">
                <a:solidFill>
                  <a:srgbClr val="982632"/>
                </a:solidFill>
              </a:rPr>
              <a:t>Looks after elderly parents</a:t>
            </a:r>
          </a:p>
          <a:p>
            <a:endParaRPr lang="en-GB" sz="1600" dirty="0">
              <a:solidFill>
                <a:srgbClr val="982632"/>
              </a:solidFill>
            </a:endParaRPr>
          </a:p>
          <a:p>
            <a:r>
              <a:rPr lang="en-GB" sz="1600" b="1" dirty="0">
                <a:solidFill>
                  <a:srgbClr val="982632"/>
                </a:solidFill>
                <a:latin typeface="Univers LT Std 67 Bold Condense" panose="020B0603020202020204" pitchFamily="34" charset="0"/>
              </a:rPr>
              <a:t>SUPPLIES:</a:t>
            </a:r>
          </a:p>
          <a:p>
            <a:r>
              <a:rPr lang="en-GB" sz="1400" dirty="0">
                <a:solidFill>
                  <a:srgbClr val="982632"/>
                </a:solidFill>
              </a:rPr>
              <a:t>4 large tubs cooked jerk chicken, defrosted</a:t>
            </a:r>
          </a:p>
          <a:p>
            <a:r>
              <a:rPr lang="en-GB" sz="1400" dirty="0">
                <a:solidFill>
                  <a:srgbClr val="982632"/>
                </a:solidFill>
              </a:rPr>
              <a:t>1 large bag rice</a:t>
            </a:r>
          </a:p>
          <a:p>
            <a:r>
              <a:rPr lang="en-GB" sz="1400" dirty="0">
                <a:solidFill>
                  <a:srgbClr val="982632"/>
                </a:solidFill>
              </a:rPr>
              <a:t>4 trays frozen meat, defrosted</a:t>
            </a:r>
          </a:p>
        </p:txBody>
      </p:sp>
      <p:sp>
        <p:nvSpPr>
          <p:cNvPr id="17" name="Rectangle 16">
            <a:extLst>
              <a:ext uri="{FF2B5EF4-FFF2-40B4-BE49-F238E27FC236}">
                <a16:creationId xmlns:a16="http://schemas.microsoft.com/office/drawing/2014/main" id="{3CC79EE8-1955-6846-89AA-DA3AEAA6C5C6}"/>
              </a:ext>
            </a:extLst>
          </p:cNvPr>
          <p:cNvSpPr/>
          <p:nvPr/>
        </p:nvSpPr>
        <p:spPr>
          <a:xfrm>
            <a:off x="7786495" y="1343798"/>
            <a:ext cx="1048942" cy="461665"/>
          </a:xfrm>
          <a:prstGeom prst="rect">
            <a:avLst/>
          </a:prstGeom>
        </p:spPr>
        <p:txBody>
          <a:bodyPr wrap="square">
            <a:spAutoFit/>
          </a:bodyPr>
          <a:lstStyle/>
          <a:p>
            <a:pPr>
              <a:spcAft>
                <a:spcPts val="600"/>
              </a:spcAft>
            </a:pPr>
            <a:r>
              <a:rPr lang="en-GB" sz="2400" b="1" dirty="0">
                <a:solidFill>
                  <a:srgbClr val="982632"/>
                </a:solidFill>
                <a:latin typeface="Univers LT Std 67 Bold Condense" panose="020B0603020202020204" pitchFamily="34" charset="0"/>
              </a:rPr>
              <a:t>INDI</a:t>
            </a:r>
          </a:p>
        </p:txBody>
      </p:sp>
      <p:sp>
        <p:nvSpPr>
          <p:cNvPr id="18" name="Rectangle 17">
            <a:extLst>
              <a:ext uri="{FF2B5EF4-FFF2-40B4-BE49-F238E27FC236}">
                <a16:creationId xmlns:a16="http://schemas.microsoft.com/office/drawing/2014/main" id="{1017D884-3853-E746-A9E9-2303C84DC679}"/>
              </a:ext>
            </a:extLst>
          </p:cNvPr>
          <p:cNvSpPr/>
          <p:nvPr/>
        </p:nvSpPr>
        <p:spPr>
          <a:xfrm>
            <a:off x="7786495" y="1740425"/>
            <a:ext cx="3163000" cy="1877437"/>
          </a:xfrm>
          <a:prstGeom prst="rect">
            <a:avLst/>
          </a:prstGeom>
        </p:spPr>
        <p:txBody>
          <a:bodyPr wrap="square">
            <a:spAutoFit/>
          </a:bodyPr>
          <a:lstStyle/>
          <a:p>
            <a:pPr marL="285750" indent="-285750">
              <a:buFont typeface="Arial" panose="020B0604020202020204" pitchFamily="34" charset="0"/>
              <a:buChar char="•"/>
            </a:pPr>
            <a:r>
              <a:rPr lang="en-GB" sz="1400" dirty="0">
                <a:solidFill>
                  <a:srgbClr val="982632"/>
                </a:solidFill>
              </a:rPr>
              <a:t>Lives with one teenage son</a:t>
            </a:r>
          </a:p>
          <a:p>
            <a:pPr marL="285750" indent="-285750">
              <a:buFont typeface="Arial" panose="020B0604020202020204" pitchFamily="34" charset="0"/>
              <a:buChar char="•"/>
            </a:pPr>
            <a:r>
              <a:rPr lang="en-GB" sz="1400" dirty="0">
                <a:solidFill>
                  <a:srgbClr val="982632"/>
                </a:solidFill>
              </a:rPr>
              <a:t>Was about to do the monthly ‘big shop’</a:t>
            </a:r>
            <a:br>
              <a:rPr lang="en-GB" sz="1600" dirty="0">
                <a:solidFill>
                  <a:srgbClr val="982632"/>
                </a:solidFill>
              </a:rPr>
            </a:br>
            <a:endParaRPr lang="en-GB" sz="1600" dirty="0">
              <a:solidFill>
                <a:srgbClr val="982632"/>
              </a:solidFill>
            </a:endParaRPr>
          </a:p>
          <a:p>
            <a:r>
              <a:rPr lang="en-GB" sz="1600" b="1" dirty="0">
                <a:solidFill>
                  <a:srgbClr val="982632"/>
                </a:solidFill>
                <a:latin typeface="Univers LT Std 67 Bold Condense" panose="020B0603020202020204" pitchFamily="34" charset="0"/>
              </a:rPr>
              <a:t>SUPPLIES:</a:t>
            </a:r>
          </a:p>
          <a:p>
            <a:r>
              <a:rPr lang="en-GB" sz="1400" dirty="0">
                <a:solidFill>
                  <a:srgbClr val="982632"/>
                </a:solidFill>
              </a:rPr>
              <a:t>6 tins of soup, beans and vegetables</a:t>
            </a:r>
          </a:p>
          <a:p>
            <a:r>
              <a:rPr lang="en-GB" sz="1400" dirty="0">
                <a:solidFill>
                  <a:srgbClr val="982632"/>
                </a:solidFill>
              </a:rPr>
              <a:t>1 large bag pasta</a:t>
            </a:r>
          </a:p>
          <a:p>
            <a:r>
              <a:rPr lang="en-GB" sz="1400" dirty="0">
                <a:solidFill>
                  <a:srgbClr val="982632"/>
                </a:solidFill>
              </a:rPr>
              <a:t>4 litres milk, still just chilled</a:t>
            </a:r>
          </a:p>
        </p:txBody>
      </p:sp>
      <p:sp>
        <p:nvSpPr>
          <p:cNvPr id="19" name="Rectangle 18">
            <a:extLst>
              <a:ext uri="{FF2B5EF4-FFF2-40B4-BE49-F238E27FC236}">
                <a16:creationId xmlns:a16="http://schemas.microsoft.com/office/drawing/2014/main" id="{9EF46F2F-A54C-554E-A2A2-FCC09B913934}"/>
              </a:ext>
            </a:extLst>
          </p:cNvPr>
          <p:cNvSpPr/>
          <p:nvPr/>
        </p:nvSpPr>
        <p:spPr>
          <a:xfrm>
            <a:off x="480318" y="5175648"/>
            <a:ext cx="2012026" cy="307777"/>
          </a:xfrm>
          <a:prstGeom prst="rect">
            <a:avLst/>
          </a:prstGeom>
        </p:spPr>
        <p:txBody>
          <a:bodyPr wrap="none">
            <a:spAutoFit/>
          </a:bodyPr>
          <a:lstStyle/>
          <a:p>
            <a:r>
              <a:rPr lang="en-GB" sz="1400" dirty="0">
                <a:solidFill>
                  <a:srgbClr val="982632"/>
                </a:solidFill>
              </a:rPr>
              <a:t>Would like from others:</a:t>
            </a:r>
          </a:p>
        </p:txBody>
      </p:sp>
      <p:sp>
        <p:nvSpPr>
          <p:cNvPr id="20" name="Rectangle 19">
            <a:extLst>
              <a:ext uri="{FF2B5EF4-FFF2-40B4-BE49-F238E27FC236}">
                <a16:creationId xmlns:a16="http://schemas.microsoft.com/office/drawing/2014/main" id="{7462920A-4E1C-C94C-8B3B-DA2706D59E8A}"/>
              </a:ext>
            </a:extLst>
          </p:cNvPr>
          <p:cNvSpPr/>
          <p:nvPr/>
        </p:nvSpPr>
        <p:spPr>
          <a:xfrm>
            <a:off x="480318" y="3952220"/>
            <a:ext cx="1906291" cy="307777"/>
          </a:xfrm>
          <a:prstGeom prst="rect">
            <a:avLst/>
          </a:prstGeom>
        </p:spPr>
        <p:txBody>
          <a:bodyPr wrap="none">
            <a:spAutoFit/>
          </a:bodyPr>
          <a:lstStyle/>
          <a:p>
            <a:r>
              <a:rPr lang="en-GB" sz="1400" dirty="0">
                <a:solidFill>
                  <a:srgbClr val="972632"/>
                </a:solidFill>
                <a:latin typeface="Arial" panose="020B0604020202020204" pitchFamily="34" charset="0"/>
              </a:rPr>
              <a:t>Will be worried about:</a:t>
            </a:r>
            <a:endParaRPr lang="en-GB" sz="1400" dirty="0">
              <a:solidFill>
                <a:srgbClr val="972632"/>
              </a:solidFill>
              <a:effectLst/>
              <a:latin typeface="Arial" panose="020B0604020202020204" pitchFamily="34" charset="0"/>
            </a:endParaRPr>
          </a:p>
        </p:txBody>
      </p:sp>
      <p:sp>
        <p:nvSpPr>
          <p:cNvPr id="21" name="Rectangle 20">
            <a:extLst>
              <a:ext uri="{FF2B5EF4-FFF2-40B4-BE49-F238E27FC236}">
                <a16:creationId xmlns:a16="http://schemas.microsoft.com/office/drawing/2014/main" id="{0260EDC0-2B95-0142-8969-20018E2E52B2}"/>
              </a:ext>
            </a:extLst>
          </p:cNvPr>
          <p:cNvSpPr/>
          <p:nvPr/>
        </p:nvSpPr>
        <p:spPr>
          <a:xfrm>
            <a:off x="4188023" y="5175648"/>
            <a:ext cx="2012026" cy="307777"/>
          </a:xfrm>
          <a:prstGeom prst="rect">
            <a:avLst/>
          </a:prstGeom>
        </p:spPr>
        <p:txBody>
          <a:bodyPr wrap="none">
            <a:spAutoFit/>
          </a:bodyPr>
          <a:lstStyle/>
          <a:p>
            <a:r>
              <a:rPr lang="en-GB" sz="1400" dirty="0">
                <a:solidFill>
                  <a:srgbClr val="982632"/>
                </a:solidFill>
              </a:rPr>
              <a:t>Would like from others:</a:t>
            </a:r>
          </a:p>
        </p:txBody>
      </p:sp>
      <p:sp>
        <p:nvSpPr>
          <p:cNvPr id="22" name="Rectangle 21">
            <a:extLst>
              <a:ext uri="{FF2B5EF4-FFF2-40B4-BE49-F238E27FC236}">
                <a16:creationId xmlns:a16="http://schemas.microsoft.com/office/drawing/2014/main" id="{3D33FCDD-449D-334D-AAF2-BD6C5E43A67C}"/>
              </a:ext>
            </a:extLst>
          </p:cNvPr>
          <p:cNvSpPr/>
          <p:nvPr/>
        </p:nvSpPr>
        <p:spPr>
          <a:xfrm>
            <a:off x="4188023" y="3952220"/>
            <a:ext cx="1906291" cy="307777"/>
          </a:xfrm>
          <a:prstGeom prst="rect">
            <a:avLst/>
          </a:prstGeom>
        </p:spPr>
        <p:txBody>
          <a:bodyPr wrap="none">
            <a:spAutoFit/>
          </a:bodyPr>
          <a:lstStyle/>
          <a:p>
            <a:r>
              <a:rPr lang="en-GB" sz="1400" dirty="0">
                <a:solidFill>
                  <a:srgbClr val="972632"/>
                </a:solidFill>
                <a:latin typeface="Arial" panose="020B0604020202020204" pitchFamily="34" charset="0"/>
              </a:rPr>
              <a:t>Will be worried about:</a:t>
            </a:r>
            <a:endParaRPr lang="en-GB" sz="1400" dirty="0">
              <a:solidFill>
                <a:srgbClr val="972632"/>
              </a:solidFill>
              <a:effectLst/>
              <a:latin typeface="Arial" panose="020B0604020202020204" pitchFamily="34" charset="0"/>
            </a:endParaRPr>
          </a:p>
        </p:txBody>
      </p:sp>
      <p:sp>
        <p:nvSpPr>
          <p:cNvPr id="23" name="Rectangle 22">
            <a:extLst>
              <a:ext uri="{FF2B5EF4-FFF2-40B4-BE49-F238E27FC236}">
                <a16:creationId xmlns:a16="http://schemas.microsoft.com/office/drawing/2014/main" id="{5FA0036F-689E-8541-91B8-9AA99DD20EFE}"/>
              </a:ext>
            </a:extLst>
          </p:cNvPr>
          <p:cNvSpPr/>
          <p:nvPr/>
        </p:nvSpPr>
        <p:spPr>
          <a:xfrm>
            <a:off x="7983409" y="5175648"/>
            <a:ext cx="2012026" cy="307777"/>
          </a:xfrm>
          <a:prstGeom prst="rect">
            <a:avLst/>
          </a:prstGeom>
        </p:spPr>
        <p:txBody>
          <a:bodyPr wrap="none">
            <a:spAutoFit/>
          </a:bodyPr>
          <a:lstStyle/>
          <a:p>
            <a:r>
              <a:rPr lang="en-GB" sz="1400" dirty="0">
                <a:solidFill>
                  <a:srgbClr val="982632"/>
                </a:solidFill>
              </a:rPr>
              <a:t>Would like from others:</a:t>
            </a:r>
          </a:p>
        </p:txBody>
      </p:sp>
      <p:sp>
        <p:nvSpPr>
          <p:cNvPr id="24" name="Rectangle 23">
            <a:extLst>
              <a:ext uri="{FF2B5EF4-FFF2-40B4-BE49-F238E27FC236}">
                <a16:creationId xmlns:a16="http://schemas.microsoft.com/office/drawing/2014/main" id="{BF059163-70AD-774E-8E02-62E573FC95FC}"/>
              </a:ext>
            </a:extLst>
          </p:cNvPr>
          <p:cNvSpPr/>
          <p:nvPr/>
        </p:nvSpPr>
        <p:spPr>
          <a:xfrm>
            <a:off x="7983409" y="3952220"/>
            <a:ext cx="1906291" cy="307777"/>
          </a:xfrm>
          <a:prstGeom prst="rect">
            <a:avLst/>
          </a:prstGeom>
        </p:spPr>
        <p:txBody>
          <a:bodyPr wrap="none">
            <a:spAutoFit/>
          </a:bodyPr>
          <a:lstStyle/>
          <a:p>
            <a:r>
              <a:rPr lang="en-GB" sz="1400" dirty="0">
                <a:solidFill>
                  <a:srgbClr val="972632"/>
                </a:solidFill>
                <a:latin typeface="Arial" panose="020B0604020202020204" pitchFamily="34" charset="0"/>
              </a:rPr>
              <a:t>Will be worried about:</a:t>
            </a:r>
            <a:endParaRPr lang="en-GB" sz="1400" dirty="0">
              <a:solidFill>
                <a:srgbClr val="972632"/>
              </a:solidFill>
              <a:effectLst/>
              <a:latin typeface="Arial" panose="020B0604020202020204" pitchFamily="34" charset="0"/>
            </a:endParaRPr>
          </a:p>
        </p:txBody>
      </p:sp>
      <p:sp>
        <p:nvSpPr>
          <p:cNvPr id="25" name="TextBox 24">
            <a:extLst>
              <a:ext uri="{FF2B5EF4-FFF2-40B4-BE49-F238E27FC236}">
                <a16:creationId xmlns:a16="http://schemas.microsoft.com/office/drawing/2014/main" id="{0E820780-A146-C44F-A430-BA2EAB8515A6}"/>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ACTVITY 2</a:t>
            </a:r>
          </a:p>
        </p:txBody>
      </p:sp>
      <p:sp>
        <p:nvSpPr>
          <p:cNvPr id="26" name="Rectangle 25">
            <a:extLst>
              <a:ext uri="{FF2B5EF4-FFF2-40B4-BE49-F238E27FC236}">
                <a16:creationId xmlns:a16="http://schemas.microsoft.com/office/drawing/2014/main" id="{34012755-4D47-4344-81E5-074B2F5DE23B}"/>
              </a:ext>
            </a:extLst>
          </p:cNvPr>
          <p:cNvSpPr/>
          <p:nvPr/>
        </p:nvSpPr>
        <p:spPr>
          <a:xfrm>
            <a:off x="407989" y="1215025"/>
            <a:ext cx="10960228" cy="5373665"/>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425566C-EE32-5A4A-9C32-6ABA060D9590}"/>
              </a:ext>
            </a:extLst>
          </p:cNvPr>
          <p:cNvCxnSpPr>
            <a:cxnSpLocks/>
            <a:stCxn id="26" idx="1"/>
            <a:endCxn id="26" idx="3"/>
          </p:cNvCxnSpPr>
          <p:nvPr/>
        </p:nvCxnSpPr>
        <p:spPr>
          <a:xfrm>
            <a:off x="407989" y="3901858"/>
            <a:ext cx="10960228"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766D58-BE13-5448-A0DF-B81153D51AB8}"/>
              </a:ext>
            </a:extLst>
          </p:cNvPr>
          <p:cNvCxnSpPr/>
          <p:nvPr/>
        </p:nvCxnSpPr>
        <p:spPr>
          <a:xfrm>
            <a:off x="3927868" y="1215025"/>
            <a:ext cx="0" cy="5373665"/>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2252E16-9FEB-EE42-8283-80EAAE40B046}"/>
              </a:ext>
            </a:extLst>
          </p:cNvPr>
          <p:cNvCxnSpPr/>
          <p:nvPr/>
        </p:nvCxnSpPr>
        <p:spPr>
          <a:xfrm>
            <a:off x="7664800" y="1215025"/>
            <a:ext cx="0" cy="5373665"/>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253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E2352A-29EA-9A43-A280-DE2FB73F3933}"/>
              </a:ext>
            </a:extLst>
          </p:cNvPr>
          <p:cNvSpPr txBox="1"/>
          <p:nvPr/>
        </p:nvSpPr>
        <p:spPr>
          <a:xfrm>
            <a:off x="407988" y="404813"/>
            <a:ext cx="6132661" cy="584775"/>
          </a:xfrm>
          <a:prstGeom prst="rect">
            <a:avLst/>
          </a:prstGeom>
          <a:noFill/>
        </p:spPr>
        <p:txBody>
          <a:bodyPr wrap="square" rtlCol="0">
            <a:spAutoFit/>
          </a:bodyPr>
          <a:lstStyle/>
          <a:p>
            <a:r>
              <a:rPr lang="en-US" sz="3200" b="1" dirty="0">
                <a:solidFill>
                  <a:srgbClr val="982632"/>
                </a:solidFill>
                <a:latin typeface="Univers LT Std 67 Bold Condense" panose="020B0603020202020204" pitchFamily="34" charset="0"/>
              </a:rPr>
              <a:t>ARMY BRIEF: </a:t>
            </a:r>
            <a:r>
              <a:rPr lang="en-US" sz="3200" dirty="0">
                <a:solidFill>
                  <a:srgbClr val="982632"/>
                </a:solidFill>
                <a:latin typeface="Univers LT Std 47 Light Condens" panose="020B0406020202040204" pitchFamily="34" charset="0"/>
              </a:rPr>
              <a:t>SHARE SUPPLIES</a:t>
            </a:r>
          </a:p>
        </p:txBody>
      </p:sp>
      <p:pic>
        <p:nvPicPr>
          <p:cNvPr id="4" name="Picture 3">
            <a:extLst>
              <a:ext uri="{FF2B5EF4-FFF2-40B4-BE49-F238E27FC236}">
                <a16:creationId xmlns:a16="http://schemas.microsoft.com/office/drawing/2014/main" id="{125FA991-5777-2A49-B3DB-26D5CAEDDF63}"/>
              </a:ext>
            </a:extLst>
          </p:cNvPr>
          <p:cNvPicPr>
            <a:picLocks noChangeAspect="1"/>
          </p:cNvPicPr>
          <p:nvPr/>
        </p:nvPicPr>
        <p:blipFill>
          <a:blip r:embed="rId3"/>
          <a:stretch>
            <a:fillRect/>
          </a:stretch>
        </p:blipFill>
        <p:spPr>
          <a:xfrm>
            <a:off x="374440" y="1154124"/>
            <a:ext cx="3769890" cy="2555363"/>
          </a:xfrm>
          <a:prstGeom prst="rect">
            <a:avLst/>
          </a:prstGeom>
        </p:spPr>
      </p:pic>
      <p:pic>
        <p:nvPicPr>
          <p:cNvPr id="25" name="Picture 24">
            <a:extLst>
              <a:ext uri="{FF2B5EF4-FFF2-40B4-BE49-F238E27FC236}">
                <a16:creationId xmlns:a16="http://schemas.microsoft.com/office/drawing/2014/main" id="{C72D8904-5C4D-4B47-A192-A162572D1F25}"/>
              </a:ext>
            </a:extLst>
          </p:cNvPr>
          <p:cNvPicPr>
            <a:picLocks noChangeAspect="1"/>
          </p:cNvPicPr>
          <p:nvPr/>
        </p:nvPicPr>
        <p:blipFill>
          <a:blip r:embed="rId3"/>
          <a:stretch>
            <a:fillRect/>
          </a:stretch>
        </p:blipFill>
        <p:spPr>
          <a:xfrm>
            <a:off x="374440" y="3897824"/>
            <a:ext cx="3769890" cy="2555363"/>
          </a:xfrm>
          <a:prstGeom prst="rect">
            <a:avLst/>
          </a:prstGeom>
        </p:spPr>
      </p:pic>
      <p:pic>
        <p:nvPicPr>
          <p:cNvPr id="26" name="Picture 25">
            <a:extLst>
              <a:ext uri="{FF2B5EF4-FFF2-40B4-BE49-F238E27FC236}">
                <a16:creationId xmlns:a16="http://schemas.microsoft.com/office/drawing/2014/main" id="{3D5D8843-D053-9C48-A297-6C40064606F4}"/>
              </a:ext>
            </a:extLst>
          </p:cNvPr>
          <p:cNvPicPr>
            <a:picLocks noChangeAspect="1"/>
          </p:cNvPicPr>
          <p:nvPr/>
        </p:nvPicPr>
        <p:blipFill>
          <a:blip r:embed="rId3"/>
          <a:stretch>
            <a:fillRect/>
          </a:stretch>
        </p:blipFill>
        <p:spPr>
          <a:xfrm>
            <a:off x="4144330" y="1154124"/>
            <a:ext cx="3769890" cy="2555363"/>
          </a:xfrm>
          <a:prstGeom prst="rect">
            <a:avLst/>
          </a:prstGeom>
        </p:spPr>
      </p:pic>
      <p:pic>
        <p:nvPicPr>
          <p:cNvPr id="27" name="Picture 26">
            <a:extLst>
              <a:ext uri="{FF2B5EF4-FFF2-40B4-BE49-F238E27FC236}">
                <a16:creationId xmlns:a16="http://schemas.microsoft.com/office/drawing/2014/main" id="{2B12171E-EAA0-E84F-B0CA-E839C131A863}"/>
              </a:ext>
            </a:extLst>
          </p:cNvPr>
          <p:cNvPicPr>
            <a:picLocks noChangeAspect="1"/>
          </p:cNvPicPr>
          <p:nvPr/>
        </p:nvPicPr>
        <p:blipFill>
          <a:blip r:embed="rId3"/>
          <a:stretch>
            <a:fillRect/>
          </a:stretch>
        </p:blipFill>
        <p:spPr>
          <a:xfrm>
            <a:off x="4144330" y="3897824"/>
            <a:ext cx="3769890" cy="2555363"/>
          </a:xfrm>
          <a:prstGeom prst="rect">
            <a:avLst/>
          </a:prstGeom>
        </p:spPr>
      </p:pic>
      <p:pic>
        <p:nvPicPr>
          <p:cNvPr id="28" name="Picture 27">
            <a:extLst>
              <a:ext uri="{FF2B5EF4-FFF2-40B4-BE49-F238E27FC236}">
                <a16:creationId xmlns:a16="http://schemas.microsoft.com/office/drawing/2014/main" id="{EB44B7D2-518D-F84D-BEF3-E5293BEF4E97}"/>
              </a:ext>
            </a:extLst>
          </p:cNvPr>
          <p:cNvPicPr>
            <a:picLocks noChangeAspect="1"/>
          </p:cNvPicPr>
          <p:nvPr/>
        </p:nvPicPr>
        <p:blipFill>
          <a:blip r:embed="rId3"/>
          <a:stretch>
            <a:fillRect/>
          </a:stretch>
        </p:blipFill>
        <p:spPr>
          <a:xfrm>
            <a:off x="7914220" y="1154124"/>
            <a:ext cx="3769890" cy="2555363"/>
          </a:xfrm>
          <a:prstGeom prst="rect">
            <a:avLst/>
          </a:prstGeom>
        </p:spPr>
      </p:pic>
      <p:pic>
        <p:nvPicPr>
          <p:cNvPr id="29" name="Picture 28">
            <a:extLst>
              <a:ext uri="{FF2B5EF4-FFF2-40B4-BE49-F238E27FC236}">
                <a16:creationId xmlns:a16="http://schemas.microsoft.com/office/drawing/2014/main" id="{BFF3AE4D-F850-F643-ABFC-70277BD3AF16}"/>
              </a:ext>
            </a:extLst>
          </p:cNvPr>
          <p:cNvPicPr>
            <a:picLocks noChangeAspect="1"/>
          </p:cNvPicPr>
          <p:nvPr/>
        </p:nvPicPr>
        <p:blipFill>
          <a:blip r:embed="rId3"/>
          <a:stretch>
            <a:fillRect/>
          </a:stretch>
        </p:blipFill>
        <p:spPr>
          <a:xfrm>
            <a:off x="7957349" y="3897824"/>
            <a:ext cx="3769890" cy="2555363"/>
          </a:xfrm>
          <a:prstGeom prst="rect">
            <a:avLst/>
          </a:prstGeom>
        </p:spPr>
      </p:pic>
      <p:sp>
        <p:nvSpPr>
          <p:cNvPr id="30" name="Rectangle 29">
            <a:extLst>
              <a:ext uri="{FF2B5EF4-FFF2-40B4-BE49-F238E27FC236}">
                <a16:creationId xmlns:a16="http://schemas.microsoft.com/office/drawing/2014/main" id="{515B3508-9E06-C848-9CAC-BB8282C26709}"/>
              </a:ext>
            </a:extLst>
          </p:cNvPr>
          <p:cNvSpPr/>
          <p:nvPr/>
        </p:nvSpPr>
        <p:spPr>
          <a:xfrm>
            <a:off x="684915" y="1425995"/>
            <a:ext cx="1574470" cy="338554"/>
          </a:xfrm>
          <a:prstGeom prst="rect">
            <a:avLst/>
          </a:prstGeom>
        </p:spPr>
        <p:txBody>
          <a:bodyPr wrap="none">
            <a:spAutoFit/>
          </a:bodyPr>
          <a:lstStyle/>
          <a:p>
            <a:r>
              <a:rPr lang="en-GB" sz="1600" dirty="0">
                <a:solidFill>
                  <a:srgbClr val="982632"/>
                </a:solidFill>
              </a:rPr>
              <a:t>Ezra will share:</a:t>
            </a:r>
          </a:p>
        </p:txBody>
      </p:sp>
      <p:sp>
        <p:nvSpPr>
          <p:cNvPr id="31" name="Rectangle 30">
            <a:extLst>
              <a:ext uri="{FF2B5EF4-FFF2-40B4-BE49-F238E27FC236}">
                <a16:creationId xmlns:a16="http://schemas.microsoft.com/office/drawing/2014/main" id="{BB682224-3227-F049-921A-E2FFB866A7F0}"/>
              </a:ext>
            </a:extLst>
          </p:cNvPr>
          <p:cNvSpPr/>
          <p:nvPr/>
        </p:nvSpPr>
        <p:spPr>
          <a:xfrm>
            <a:off x="4404508" y="1425995"/>
            <a:ext cx="1483098" cy="338554"/>
          </a:xfrm>
          <a:prstGeom prst="rect">
            <a:avLst/>
          </a:prstGeom>
        </p:spPr>
        <p:txBody>
          <a:bodyPr wrap="none">
            <a:spAutoFit/>
          </a:bodyPr>
          <a:lstStyle/>
          <a:p>
            <a:r>
              <a:rPr lang="en-GB" sz="1600" dirty="0">
                <a:solidFill>
                  <a:srgbClr val="982632"/>
                </a:solidFill>
              </a:rPr>
              <a:t>Indi will share:</a:t>
            </a:r>
          </a:p>
        </p:txBody>
      </p:sp>
      <p:sp>
        <p:nvSpPr>
          <p:cNvPr id="32" name="Rectangle 31">
            <a:extLst>
              <a:ext uri="{FF2B5EF4-FFF2-40B4-BE49-F238E27FC236}">
                <a16:creationId xmlns:a16="http://schemas.microsoft.com/office/drawing/2014/main" id="{F847B428-9A3C-C248-9CB5-8B8BE667DEE5}"/>
              </a:ext>
            </a:extLst>
          </p:cNvPr>
          <p:cNvSpPr/>
          <p:nvPr/>
        </p:nvSpPr>
        <p:spPr>
          <a:xfrm>
            <a:off x="8201593" y="1425995"/>
            <a:ext cx="1710725" cy="338554"/>
          </a:xfrm>
          <a:prstGeom prst="rect">
            <a:avLst/>
          </a:prstGeom>
        </p:spPr>
        <p:txBody>
          <a:bodyPr wrap="none">
            <a:spAutoFit/>
          </a:bodyPr>
          <a:lstStyle/>
          <a:p>
            <a:r>
              <a:rPr lang="en-GB" sz="1600" dirty="0">
                <a:solidFill>
                  <a:srgbClr val="982632"/>
                </a:solidFill>
              </a:rPr>
              <a:t>Jaden will share:</a:t>
            </a:r>
          </a:p>
        </p:txBody>
      </p:sp>
      <p:sp>
        <p:nvSpPr>
          <p:cNvPr id="33" name="Rectangle 32">
            <a:extLst>
              <a:ext uri="{FF2B5EF4-FFF2-40B4-BE49-F238E27FC236}">
                <a16:creationId xmlns:a16="http://schemas.microsoft.com/office/drawing/2014/main" id="{6479BFB6-88BD-374F-AC23-9D8155EACB9F}"/>
              </a:ext>
            </a:extLst>
          </p:cNvPr>
          <p:cNvSpPr/>
          <p:nvPr/>
        </p:nvSpPr>
        <p:spPr>
          <a:xfrm>
            <a:off x="684915" y="4215690"/>
            <a:ext cx="1835759" cy="338554"/>
          </a:xfrm>
          <a:prstGeom prst="rect">
            <a:avLst/>
          </a:prstGeom>
        </p:spPr>
        <p:txBody>
          <a:bodyPr wrap="none">
            <a:spAutoFit/>
          </a:bodyPr>
          <a:lstStyle/>
          <a:p>
            <a:r>
              <a:rPr lang="en-GB" sz="1600" dirty="0">
                <a:solidFill>
                  <a:srgbClr val="982632"/>
                </a:solidFill>
              </a:rPr>
              <a:t>Anselm will share:</a:t>
            </a:r>
          </a:p>
        </p:txBody>
      </p:sp>
      <p:sp>
        <p:nvSpPr>
          <p:cNvPr id="34" name="Rectangle 33">
            <a:extLst>
              <a:ext uri="{FF2B5EF4-FFF2-40B4-BE49-F238E27FC236}">
                <a16:creationId xmlns:a16="http://schemas.microsoft.com/office/drawing/2014/main" id="{CE1D4A6F-7764-E348-9F95-153DC4A9A82C}"/>
              </a:ext>
            </a:extLst>
          </p:cNvPr>
          <p:cNvSpPr/>
          <p:nvPr/>
        </p:nvSpPr>
        <p:spPr>
          <a:xfrm>
            <a:off x="4404508" y="4215690"/>
            <a:ext cx="1619354" cy="338554"/>
          </a:xfrm>
          <a:prstGeom prst="rect">
            <a:avLst/>
          </a:prstGeom>
        </p:spPr>
        <p:txBody>
          <a:bodyPr wrap="none">
            <a:spAutoFit/>
          </a:bodyPr>
          <a:lstStyle/>
          <a:p>
            <a:r>
              <a:rPr lang="en-GB" sz="1600" dirty="0">
                <a:solidFill>
                  <a:srgbClr val="982632"/>
                </a:solidFill>
              </a:rPr>
              <a:t>Priya will share:</a:t>
            </a:r>
          </a:p>
        </p:txBody>
      </p:sp>
      <p:sp>
        <p:nvSpPr>
          <p:cNvPr id="35" name="Rectangle 34">
            <a:extLst>
              <a:ext uri="{FF2B5EF4-FFF2-40B4-BE49-F238E27FC236}">
                <a16:creationId xmlns:a16="http://schemas.microsoft.com/office/drawing/2014/main" id="{0732938D-0410-744F-8F0B-4F7BFABE901B}"/>
              </a:ext>
            </a:extLst>
          </p:cNvPr>
          <p:cNvSpPr/>
          <p:nvPr/>
        </p:nvSpPr>
        <p:spPr>
          <a:xfrm>
            <a:off x="8201593" y="4215690"/>
            <a:ext cx="1596912" cy="338554"/>
          </a:xfrm>
          <a:prstGeom prst="rect">
            <a:avLst/>
          </a:prstGeom>
        </p:spPr>
        <p:txBody>
          <a:bodyPr wrap="none">
            <a:spAutoFit/>
          </a:bodyPr>
          <a:lstStyle/>
          <a:p>
            <a:r>
              <a:rPr lang="en-GB" sz="1600" dirty="0">
                <a:solidFill>
                  <a:srgbClr val="982632"/>
                </a:solidFill>
              </a:rPr>
              <a:t>Nora will share:</a:t>
            </a:r>
          </a:p>
        </p:txBody>
      </p:sp>
      <p:sp>
        <p:nvSpPr>
          <p:cNvPr id="15" name="TextBox 14">
            <a:extLst>
              <a:ext uri="{FF2B5EF4-FFF2-40B4-BE49-F238E27FC236}">
                <a16:creationId xmlns:a16="http://schemas.microsoft.com/office/drawing/2014/main" id="{B5D17301-EC13-1245-9190-4CC52DDE92BB}"/>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ACTVITY 2</a:t>
            </a:r>
          </a:p>
        </p:txBody>
      </p:sp>
    </p:spTree>
    <p:extLst>
      <p:ext uri="{BB962C8B-B14F-4D97-AF65-F5344CB8AC3E}">
        <p14:creationId xmlns:p14="http://schemas.microsoft.com/office/powerpoint/2010/main" val="247906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sitting, black, room&#10;&#10;Description automatically generated">
            <a:extLst>
              <a:ext uri="{FF2B5EF4-FFF2-40B4-BE49-F238E27FC236}">
                <a16:creationId xmlns:a16="http://schemas.microsoft.com/office/drawing/2014/main" id="{3546C1D7-2F6B-9340-A77D-355A17F8A5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448424">
            <a:off x="6820539" y="772753"/>
            <a:ext cx="5120047" cy="5783505"/>
          </a:xfrm>
          <a:prstGeom prst="rect">
            <a:avLst/>
          </a:prstGeom>
        </p:spPr>
      </p:pic>
      <p:sp>
        <p:nvSpPr>
          <p:cNvPr id="2" name="Rectangle 1">
            <a:extLst>
              <a:ext uri="{FF2B5EF4-FFF2-40B4-BE49-F238E27FC236}">
                <a16:creationId xmlns:a16="http://schemas.microsoft.com/office/drawing/2014/main" id="{5441D552-A6E6-1544-9E23-39B4423DABB8}"/>
              </a:ext>
            </a:extLst>
          </p:cNvPr>
          <p:cNvSpPr/>
          <p:nvPr/>
        </p:nvSpPr>
        <p:spPr>
          <a:xfrm>
            <a:off x="1080482" y="677599"/>
            <a:ext cx="3678363" cy="523220"/>
          </a:xfrm>
          <a:prstGeom prst="rect">
            <a:avLst/>
          </a:prstGeom>
        </p:spPr>
        <p:txBody>
          <a:bodyPr wrap="square">
            <a:spAutoFit/>
          </a:bodyPr>
          <a:lstStyle/>
          <a:p>
            <a:r>
              <a:rPr lang="en-GB" sz="2800" b="1" dirty="0">
                <a:solidFill>
                  <a:srgbClr val="972632"/>
                </a:solidFill>
                <a:effectLst/>
                <a:latin typeface="Univers LT Std 67 Bold Condense" panose="020B0603020202020204" pitchFamily="34" charset="0"/>
              </a:rPr>
              <a:t>EVERYDAY </a:t>
            </a:r>
            <a:r>
              <a:rPr lang="en-GB" sz="2800" b="1" dirty="0">
                <a:solidFill>
                  <a:srgbClr val="972632"/>
                </a:solidFill>
                <a:latin typeface="Univers LT Std 67 Bold Condense" panose="020B0603020202020204" pitchFamily="34" charset="0"/>
              </a:rPr>
              <a:t>INTEGRITY</a:t>
            </a:r>
            <a:endParaRPr lang="en-GB" sz="2800" dirty="0">
              <a:solidFill>
                <a:srgbClr val="972632"/>
              </a:solidFill>
              <a:effectLst/>
              <a:latin typeface="Univers LT Std 47 Light Condens" panose="020B0406020202040204" pitchFamily="34" charset="0"/>
            </a:endParaRPr>
          </a:p>
        </p:txBody>
      </p:sp>
      <p:cxnSp>
        <p:nvCxnSpPr>
          <p:cNvPr id="3" name="Straight Connector 2">
            <a:extLst>
              <a:ext uri="{FF2B5EF4-FFF2-40B4-BE49-F238E27FC236}">
                <a16:creationId xmlns:a16="http://schemas.microsoft.com/office/drawing/2014/main" id="{11856109-8D6F-4A47-93EC-2744462128EA}"/>
              </a:ext>
            </a:extLst>
          </p:cNvPr>
          <p:cNvCxnSpPr>
            <a:cxnSpLocks/>
          </p:cNvCxnSpPr>
          <p:nvPr/>
        </p:nvCxnSpPr>
        <p:spPr>
          <a:xfrm>
            <a:off x="930442" y="1324946"/>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FB9D060-9418-8C4E-9A42-59F0DB1AE268}"/>
              </a:ext>
            </a:extLst>
          </p:cNvPr>
          <p:cNvSpPr/>
          <p:nvPr/>
        </p:nvSpPr>
        <p:spPr>
          <a:xfrm>
            <a:off x="1080483" y="1462719"/>
            <a:ext cx="4646550" cy="369332"/>
          </a:xfrm>
          <a:prstGeom prst="rect">
            <a:avLst/>
          </a:prstGeom>
        </p:spPr>
        <p:txBody>
          <a:bodyPr wrap="square">
            <a:spAutoFit/>
          </a:bodyPr>
          <a:lstStyle/>
          <a:p>
            <a:r>
              <a:rPr lang="en-GB" b="1" dirty="0">
                <a:solidFill>
                  <a:srgbClr val="982632"/>
                </a:solidFill>
                <a:latin typeface="Univers LT Std 67 Bold Condense" panose="020B0603020202020204" pitchFamily="34" charset="0"/>
              </a:rPr>
              <a:t>INTEGRITY IS:</a:t>
            </a:r>
          </a:p>
        </p:txBody>
      </p:sp>
      <p:sp>
        <p:nvSpPr>
          <p:cNvPr id="5" name="Rectangle 4">
            <a:extLst>
              <a:ext uri="{FF2B5EF4-FFF2-40B4-BE49-F238E27FC236}">
                <a16:creationId xmlns:a16="http://schemas.microsoft.com/office/drawing/2014/main" id="{A40190BB-9976-AD41-8C05-56E44F7FDC75}"/>
              </a:ext>
            </a:extLst>
          </p:cNvPr>
          <p:cNvSpPr/>
          <p:nvPr/>
        </p:nvSpPr>
        <p:spPr>
          <a:xfrm>
            <a:off x="1379000" y="2679741"/>
            <a:ext cx="6285422" cy="3785652"/>
          </a:xfrm>
          <a:prstGeom prst="rect">
            <a:avLst/>
          </a:prstGeom>
        </p:spPr>
        <p:txBody>
          <a:bodyPr wrap="square">
            <a:spAutoFit/>
          </a:bodyPr>
          <a:lstStyle/>
          <a:p>
            <a:r>
              <a:rPr lang="en-GB" dirty="0">
                <a:solidFill>
                  <a:srgbClr val="982632"/>
                </a:solidFill>
              </a:rPr>
              <a:t>Why is acting with integrity so important?</a:t>
            </a:r>
            <a:br>
              <a:rPr lang="en-GB" dirty="0">
                <a:solidFill>
                  <a:srgbClr val="982632"/>
                </a:solidFill>
              </a:rPr>
            </a:br>
            <a:endParaRPr lang="en-GB" dirty="0">
              <a:solidFill>
                <a:srgbClr val="982632"/>
              </a:solidFill>
            </a:endParaRPr>
          </a:p>
          <a:p>
            <a:r>
              <a:rPr lang="en-GB" dirty="0">
                <a:solidFill>
                  <a:srgbClr val="982632"/>
                </a:solidFill>
              </a:rPr>
              <a:t>Which of these acts of integrity would </a:t>
            </a:r>
            <a:br>
              <a:rPr lang="en-GB" dirty="0">
                <a:solidFill>
                  <a:srgbClr val="982632"/>
                </a:solidFill>
              </a:rPr>
            </a:br>
            <a:r>
              <a:rPr lang="en-GB" dirty="0">
                <a:solidFill>
                  <a:srgbClr val="982632"/>
                </a:solidFill>
              </a:rPr>
              <a:t>have most impact at your school? And why? </a:t>
            </a:r>
          </a:p>
          <a:p>
            <a:pPr>
              <a:lnSpc>
                <a:spcPts val="2960"/>
              </a:lnSpc>
            </a:pPr>
            <a:r>
              <a:rPr lang="en-GB" dirty="0">
                <a:solidFill>
                  <a:srgbClr val="982632"/>
                </a:solidFill>
              </a:rPr>
              <a:t>     Always contributing equally to a group project</a:t>
            </a:r>
          </a:p>
          <a:p>
            <a:pPr>
              <a:lnSpc>
                <a:spcPts val="2960"/>
              </a:lnSpc>
            </a:pPr>
            <a:r>
              <a:rPr lang="en-GB" dirty="0">
                <a:solidFill>
                  <a:srgbClr val="982632"/>
                </a:solidFill>
              </a:rPr>
              <a:t>     Not plagiarising or copying</a:t>
            </a:r>
          </a:p>
          <a:p>
            <a:pPr>
              <a:lnSpc>
                <a:spcPts val="2960"/>
              </a:lnSpc>
            </a:pPr>
            <a:r>
              <a:rPr lang="en-GB" dirty="0">
                <a:solidFill>
                  <a:srgbClr val="982632"/>
                </a:solidFill>
              </a:rPr>
              <a:t>     Keeping your promises</a:t>
            </a:r>
          </a:p>
          <a:p>
            <a:pPr>
              <a:lnSpc>
                <a:spcPts val="2960"/>
              </a:lnSpc>
            </a:pPr>
            <a:r>
              <a:rPr lang="en-GB" dirty="0">
                <a:solidFill>
                  <a:srgbClr val="982632"/>
                </a:solidFill>
              </a:rPr>
              <a:t>     Speaking out if you see injustices, e.g. bullying</a:t>
            </a:r>
          </a:p>
          <a:p>
            <a:pPr>
              <a:lnSpc>
                <a:spcPts val="2960"/>
              </a:lnSpc>
            </a:pPr>
            <a:r>
              <a:rPr lang="en-GB" dirty="0">
                <a:solidFill>
                  <a:srgbClr val="982632"/>
                </a:solidFill>
              </a:rPr>
              <a:t>     Not talking behind someone’s back, e.g. on social media</a:t>
            </a:r>
          </a:p>
          <a:p>
            <a:pPr>
              <a:lnSpc>
                <a:spcPts val="2960"/>
              </a:lnSpc>
            </a:pPr>
            <a:r>
              <a:rPr lang="en-GB" dirty="0">
                <a:solidFill>
                  <a:srgbClr val="982632"/>
                </a:solidFill>
              </a:rPr>
              <a:t>     Not betraying a friend’s trust in you</a:t>
            </a:r>
          </a:p>
          <a:p>
            <a:r>
              <a:rPr lang="en-GB" dirty="0"/>
              <a:t> </a:t>
            </a:r>
          </a:p>
        </p:txBody>
      </p:sp>
      <p:cxnSp>
        <p:nvCxnSpPr>
          <p:cNvPr id="7" name="Straight Connector 6">
            <a:extLst>
              <a:ext uri="{FF2B5EF4-FFF2-40B4-BE49-F238E27FC236}">
                <a16:creationId xmlns:a16="http://schemas.microsoft.com/office/drawing/2014/main" id="{229926A3-A9DE-114D-97AE-E7821F9365D6}"/>
              </a:ext>
            </a:extLst>
          </p:cNvPr>
          <p:cNvCxnSpPr>
            <a:cxnSpLocks/>
          </p:cNvCxnSpPr>
          <p:nvPr/>
        </p:nvCxnSpPr>
        <p:spPr>
          <a:xfrm>
            <a:off x="930442" y="2591212"/>
            <a:ext cx="65612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food&#10;&#10;Description automatically generated">
            <a:extLst>
              <a:ext uri="{FF2B5EF4-FFF2-40B4-BE49-F238E27FC236}">
                <a16:creationId xmlns:a16="http://schemas.microsoft.com/office/drawing/2014/main" id="{0287A9E8-8D7D-8243-8F34-9EBB094BB8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425185">
            <a:off x="2767245" y="1229171"/>
            <a:ext cx="3923644" cy="1322648"/>
          </a:xfrm>
          <a:prstGeom prst="rect">
            <a:avLst/>
          </a:prstGeom>
        </p:spPr>
      </p:pic>
      <p:pic>
        <p:nvPicPr>
          <p:cNvPr id="15" name="Picture 14" descr="A drawing of a face&#10;&#10;Description automatically generated">
            <a:extLst>
              <a:ext uri="{FF2B5EF4-FFF2-40B4-BE49-F238E27FC236}">
                <a16:creationId xmlns:a16="http://schemas.microsoft.com/office/drawing/2014/main" id="{D285BDB6-2985-7647-B4D9-3FEBB0F2EC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0743" y="2650684"/>
            <a:ext cx="364062" cy="354481"/>
          </a:xfrm>
          <a:prstGeom prst="rect">
            <a:avLst/>
          </a:prstGeom>
        </p:spPr>
      </p:pic>
      <p:pic>
        <p:nvPicPr>
          <p:cNvPr id="17" name="Picture 16" descr="A drawing of a face&#10;&#10;Description automatically generated">
            <a:extLst>
              <a:ext uri="{FF2B5EF4-FFF2-40B4-BE49-F238E27FC236}">
                <a16:creationId xmlns:a16="http://schemas.microsoft.com/office/drawing/2014/main" id="{1FB2C82E-8BB3-7845-B4B1-F0DE781BA7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0743" y="3268807"/>
            <a:ext cx="364062" cy="354481"/>
          </a:xfrm>
          <a:prstGeom prst="rect">
            <a:avLst/>
          </a:prstGeom>
        </p:spPr>
      </p:pic>
      <p:sp>
        <p:nvSpPr>
          <p:cNvPr id="18" name="Rectangle 17">
            <a:extLst>
              <a:ext uri="{FF2B5EF4-FFF2-40B4-BE49-F238E27FC236}">
                <a16:creationId xmlns:a16="http://schemas.microsoft.com/office/drawing/2014/main" id="{17BDDCD8-1043-8F4F-BDBD-9D377AEBA452}"/>
              </a:ext>
            </a:extLst>
          </p:cNvPr>
          <p:cNvSpPr/>
          <p:nvPr/>
        </p:nvSpPr>
        <p:spPr>
          <a:xfrm>
            <a:off x="1445594" y="3907385"/>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BD3B52A-DE11-1446-B361-819B9828875C}"/>
              </a:ext>
            </a:extLst>
          </p:cNvPr>
          <p:cNvSpPr/>
          <p:nvPr/>
        </p:nvSpPr>
        <p:spPr>
          <a:xfrm>
            <a:off x="1445594" y="4274530"/>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5E702D3-953C-8345-9379-85B7724D6ADA}"/>
              </a:ext>
            </a:extLst>
          </p:cNvPr>
          <p:cNvSpPr/>
          <p:nvPr/>
        </p:nvSpPr>
        <p:spPr>
          <a:xfrm>
            <a:off x="1443533" y="4699581"/>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3DD7123-0842-9446-BBFB-28BFF2943AE1}"/>
              </a:ext>
            </a:extLst>
          </p:cNvPr>
          <p:cNvSpPr/>
          <p:nvPr/>
        </p:nvSpPr>
        <p:spPr>
          <a:xfrm>
            <a:off x="1441472" y="5053917"/>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751CB7F-E58B-3C4C-9DA8-59DAEA3203B4}"/>
              </a:ext>
            </a:extLst>
          </p:cNvPr>
          <p:cNvSpPr/>
          <p:nvPr/>
        </p:nvSpPr>
        <p:spPr>
          <a:xfrm>
            <a:off x="1441472" y="5421062"/>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6695083-2688-9B4B-9D9F-5C7893E7E852}"/>
              </a:ext>
            </a:extLst>
          </p:cNvPr>
          <p:cNvSpPr/>
          <p:nvPr/>
        </p:nvSpPr>
        <p:spPr>
          <a:xfrm>
            <a:off x="1441472" y="5780826"/>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932EF13-B37D-7F40-9B1B-31FFC425A471}"/>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REFLECTION</a:t>
            </a:r>
          </a:p>
        </p:txBody>
      </p:sp>
    </p:spTree>
    <p:extLst>
      <p:ext uri="{BB962C8B-B14F-4D97-AF65-F5344CB8AC3E}">
        <p14:creationId xmlns:p14="http://schemas.microsoft.com/office/powerpoint/2010/main" val="1113421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DEA526-B62F-0B48-BE4F-9C1BFA5733CD}"/>
              </a:ext>
            </a:extLst>
          </p:cNvPr>
          <p:cNvSpPr/>
          <p:nvPr/>
        </p:nvSpPr>
        <p:spPr>
          <a:xfrm>
            <a:off x="753978" y="1299411"/>
            <a:ext cx="6658203" cy="5433898"/>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C0F088A-5F3F-6C4C-B1BB-AB887891CFAC}"/>
              </a:ext>
            </a:extLst>
          </p:cNvPr>
          <p:cNvSpPr/>
          <p:nvPr/>
        </p:nvSpPr>
        <p:spPr>
          <a:xfrm>
            <a:off x="887977" y="1419537"/>
            <a:ext cx="4970382" cy="523220"/>
          </a:xfrm>
          <a:prstGeom prst="rect">
            <a:avLst/>
          </a:prstGeom>
        </p:spPr>
        <p:txBody>
          <a:bodyPr wrap="square">
            <a:spAutoFit/>
          </a:bodyPr>
          <a:lstStyle/>
          <a:p>
            <a:r>
              <a:rPr lang="en-GB" sz="2800" b="1" dirty="0">
                <a:solidFill>
                  <a:srgbClr val="982632"/>
                </a:solidFill>
                <a:latin typeface="Univers LT Std 67 Bold Condense" panose="020B0603020202020204" pitchFamily="34" charset="0"/>
              </a:rPr>
              <a:t>REAL-WORLD INTEGRITY</a:t>
            </a:r>
          </a:p>
        </p:txBody>
      </p:sp>
      <p:cxnSp>
        <p:nvCxnSpPr>
          <p:cNvPr id="4" name="Straight Connector 3">
            <a:extLst>
              <a:ext uri="{FF2B5EF4-FFF2-40B4-BE49-F238E27FC236}">
                <a16:creationId xmlns:a16="http://schemas.microsoft.com/office/drawing/2014/main" id="{43ED41B4-BA2B-CD4B-B1E0-EF696AA8252D}"/>
              </a:ext>
            </a:extLst>
          </p:cNvPr>
          <p:cNvCxnSpPr>
            <a:cxnSpLocks/>
          </p:cNvCxnSpPr>
          <p:nvPr/>
        </p:nvCxnSpPr>
        <p:spPr>
          <a:xfrm>
            <a:off x="770021" y="2046841"/>
            <a:ext cx="6642160"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80297C9-EA2E-0144-ADBE-598B02E8B621}"/>
              </a:ext>
            </a:extLst>
          </p:cNvPr>
          <p:cNvSpPr/>
          <p:nvPr/>
        </p:nvSpPr>
        <p:spPr>
          <a:xfrm>
            <a:off x="887977" y="2150926"/>
            <a:ext cx="6344096" cy="1200329"/>
          </a:xfrm>
          <a:prstGeom prst="rect">
            <a:avLst/>
          </a:prstGeom>
        </p:spPr>
        <p:txBody>
          <a:bodyPr wrap="square">
            <a:spAutoFit/>
          </a:bodyPr>
          <a:lstStyle/>
          <a:p>
            <a:r>
              <a:rPr lang="en-GB" dirty="0">
                <a:solidFill>
                  <a:srgbClr val="982632"/>
                </a:solidFill>
              </a:rPr>
              <a:t>Integrity is one of the British Army’s six values and standards. Soldiers must always be honest, sincere, reliable and selfless. Soldiers must be loyal to the Army and be ready to do as it asks. The country relies upon it.</a:t>
            </a:r>
          </a:p>
        </p:txBody>
      </p:sp>
      <p:sp>
        <p:nvSpPr>
          <p:cNvPr id="7" name="Rectangle 6">
            <a:extLst>
              <a:ext uri="{FF2B5EF4-FFF2-40B4-BE49-F238E27FC236}">
                <a16:creationId xmlns:a16="http://schemas.microsoft.com/office/drawing/2014/main" id="{0CADE204-6098-4849-9B5E-2B765934CF02}"/>
              </a:ext>
            </a:extLst>
          </p:cNvPr>
          <p:cNvSpPr/>
          <p:nvPr/>
        </p:nvSpPr>
        <p:spPr>
          <a:xfrm>
            <a:off x="795499" y="4701984"/>
            <a:ext cx="6591204" cy="2031325"/>
          </a:xfrm>
          <a:prstGeom prst="rect">
            <a:avLst/>
          </a:prstGeom>
        </p:spPr>
        <p:txBody>
          <a:bodyPr wrap="square">
            <a:spAutoFit/>
          </a:bodyPr>
          <a:lstStyle/>
          <a:p>
            <a:r>
              <a:rPr lang="en-GB" dirty="0">
                <a:solidFill>
                  <a:srgbClr val="982632"/>
                </a:solidFill>
              </a:rPr>
              <a:t>The regiment were sent to Kabul to support the Afghan Government and security services. </a:t>
            </a:r>
          </a:p>
          <a:p>
            <a:endParaRPr lang="en-GB" dirty="0">
              <a:solidFill>
                <a:srgbClr val="982632"/>
              </a:solidFill>
            </a:endParaRPr>
          </a:p>
          <a:p>
            <a:r>
              <a:rPr lang="en-GB" dirty="0">
                <a:solidFill>
                  <a:srgbClr val="982632"/>
                </a:solidFill>
              </a:rPr>
              <a:t>Members of the British Army routinely work abroad in high pressured, unfamiliar environments. They must have respect and compassion for the people they meet, and use integrity to make the right decisions. </a:t>
            </a:r>
          </a:p>
        </p:txBody>
      </p:sp>
      <p:sp>
        <p:nvSpPr>
          <p:cNvPr id="10" name="Rectangle 9">
            <a:extLst>
              <a:ext uri="{FF2B5EF4-FFF2-40B4-BE49-F238E27FC236}">
                <a16:creationId xmlns:a16="http://schemas.microsoft.com/office/drawing/2014/main" id="{80EDA4B6-1A51-D546-8821-A82FB92CDF20}"/>
              </a:ext>
            </a:extLst>
          </p:cNvPr>
          <p:cNvSpPr/>
          <p:nvPr/>
        </p:nvSpPr>
        <p:spPr>
          <a:xfrm>
            <a:off x="887976" y="3641596"/>
            <a:ext cx="6642159" cy="1200329"/>
          </a:xfrm>
          <a:prstGeom prst="rect">
            <a:avLst/>
          </a:prstGeom>
        </p:spPr>
        <p:txBody>
          <a:bodyPr wrap="square">
            <a:spAutoFit/>
          </a:bodyPr>
          <a:lstStyle/>
          <a:p>
            <a:r>
              <a:rPr lang="en-GB" b="1" dirty="0">
                <a:solidFill>
                  <a:srgbClr val="982632"/>
                </a:solidFill>
              </a:rPr>
              <a:t>Mission: </a:t>
            </a:r>
            <a:r>
              <a:rPr lang="en-GB" dirty="0">
                <a:solidFill>
                  <a:srgbClr val="982632"/>
                </a:solidFill>
              </a:rPr>
              <a:t>Protect NATO military, civilian advisors and UK mentors based at the Afghan National Army Officers’ Academy</a:t>
            </a:r>
          </a:p>
          <a:p>
            <a:r>
              <a:rPr lang="en-GB" b="1" dirty="0">
                <a:solidFill>
                  <a:srgbClr val="982632"/>
                </a:solidFill>
              </a:rPr>
              <a:t>Location:</a:t>
            </a:r>
            <a:r>
              <a:rPr lang="en-GB" dirty="0">
                <a:solidFill>
                  <a:srgbClr val="982632"/>
                </a:solidFill>
              </a:rPr>
              <a:t> </a:t>
            </a:r>
            <a:r>
              <a:rPr lang="en-GB" dirty="0"/>
              <a:t> </a:t>
            </a:r>
            <a:r>
              <a:rPr lang="en-GB" dirty="0">
                <a:solidFill>
                  <a:srgbClr val="982632"/>
                </a:solidFill>
              </a:rPr>
              <a:t>Kabul, Afghanistan</a:t>
            </a:r>
          </a:p>
          <a:p>
            <a:endParaRPr lang="en-GB" dirty="0">
              <a:solidFill>
                <a:srgbClr val="982632"/>
              </a:solidFill>
            </a:endParaRPr>
          </a:p>
        </p:txBody>
      </p:sp>
      <p:cxnSp>
        <p:nvCxnSpPr>
          <p:cNvPr id="12" name="Straight Connector 11">
            <a:extLst>
              <a:ext uri="{FF2B5EF4-FFF2-40B4-BE49-F238E27FC236}">
                <a16:creationId xmlns:a16="http://schemas.microsoft.com/office/drawing/2014/main" id="{3B8215A6-D386-0144-BEB5-104EFCF7974A}"/>
              </a:ext>
            </a:extLst>
          </p:cNvPr>
          <p:cNvCxnSpPr>
            <a:cxnSpLocks/>
          </p:cNvCxnSpPr>
          <p:nvPr/>
        </p:nvCxnSpPr>
        <p:spPr>
          <a:xfrm>
            <a:off x="770021" y="3470371"/>
            <a:ext cx="6642160"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4A775A1-9E71-2049-B3E9-FB7F49D62CC8}"/>
              </a:ext>
            </a:extLst>
          </p:cNvPr>
          <p:cNvCxnSpPr>
            <a:cxnSpLocks/>
          </p:cNvCxnSpPr>
          <p:nvPr/>
        </p:nvCxnSpPr>
        <p:spPr>
          <a:xfrm>
            <a:off x="770021" y="4668549"/>
            <a:ext cx="6642160"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3E4F99-D63C-C94C-AB36-A5D59B280FBA}"/>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REAL-WORLD</a:t>
            </a:r>
          </a:p>
        </p:txBody>
      </p:sp>
      <p:pic>
        <p:nvPicPr>
          <p:cNvPr id="16" name="Picture 15">
            <a:hlinkClick r:id="rId3"/>
            <a:extLst>
              <a:ext uri="{FF2B5EF4-FFF2-40B4-BE49-F238E27FC236}">
                <a16:creationId xmlns:a16="http://schemas.microsoft.com/office/drawing/2014/main" id="{7A2994E5-1F35-D147-8B19-D6D9EB618A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69664" y="2392829"/>
            <a:ext cx="4331657" cy="5126960"/>
          </a:xfrm>
          <a:prstGeom prst="rect">
            <a:avLst/>
          </a:prstGeom>
        </p:spPr>
      </p:pic>
      <p:pic>
        <p:nvPicPr>
          <p:cNvPr id="17" name="Picture 16">
            <a:hlinkClick r:id="rId3"/>
            <a:extLst>
              <a:ext uri="{FF2B5EF4-FFF2-40B4-BE49-F238E27FC236}">
                <a16:creationId xmlns:a16="http://schemas.microsoft.com/office/drawing/2014/main" id="{87CF05C5-DEB2-5F4A-B515-7501E5EEA2BB}"/>
              </a:ext>
            </a:extLst>
          </p:cNvPr>
          <p:cNvPicPr>
            <a:picLocks noChangeAspect="1"/>
          </p:cNvPicPr>
          <p:nvPr/>
        </p:nvPicPr>
        <p:blipFill>
          <a:blip r:embed="rId5"/>
          <a:stretch>
            <a:fillRect/>
          </a:stretch>
        </p:blipFill>
        <p:spPr>
          <a:xfrm>
            <a:off x="8643220" y="4262178"/>
            <a:ext cx="1464944" cy="812743"/>
          </a:xfrm>
          <a:prstGeom prst="rect">
            <a:avLst/>
          </a:prstGeom>
        </p:spPr>
      </p:pic>
    </p:spTree>
    <p:extLst>
      <p:ext uri="{BB962C8B-B14F-4D97-AF65-F5344CB8AC3E}">
        <p14:creationId xmlns:p14="http://schemas.microsoft.com/office/powerpoint/2010/main" val="3111634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4524A6-1587-554A-B177-F2E84BD808FC}"/>
              </a:ext>
            </a:extLst>
          </p:cNvPr>
          <p:cNvSpPr txBox="1"/>
          <p:nvPr/>
        </p:nvSpPr>
        <p:spPr>
          <a:xfrm>
            <a:off x="407988" y="404813"/>
            <a:ext cx="6132661" cy="584775"/>
          </a:xfrm>
          <a:prstGeom prst="rect">
            <a:avLst/>
          </a:prstGeom>
          <a:noFill/>
        </p:spPr>
        <p:txBody>
          <a:bodyPr wrap="square" rtlCol="0">
            <a:spAutoFit/>
          </a:bodyPr>
          <a:lstStyle/>
          <a:p>
            <a:r>
              <a:rPr lang="en-US" sz="3200" b="1" dirty="0">
                <a:solidFill>
                  <a:srgbClr val="982632"/>
                </a:solidFill>
                <a:latin typeface="Univers LT Std 67 Bold Condense" panose="020B0603020202020204" pitchFamily="34" charset="0"/>
              </a:rPr>
              <a:t>THINKING ABOUT...INTEGRITY</a:t>
            </a:r>
            <a:endParaRPr lang="en-US" sz="3200" dirty="0">
              <a:solidFill>
                <a:srgbClr val="982632"/>
              </a:solidFill>
              <a:latin typeface="Univers LT Std 47 Light Condens" panose="020B0406020202040204" pitchFamily="34" charset="0"/>
            </a:endParaRPr>
          </a:p>
        </p:txBody>
      </p:sp>
      <p:sp>
        <p:nvSpPr>
          <p:cNvPr id="3" name="Rectangle 2">
            <a:extLst>
              <a:ext uri="{FF2B5EF4-FFF2-40B4-BE49-F238E27FC236}">
                <a16:creationId xmlns:a16="http://schemas.microsoft.com/office/drawing/2014/main" id="{50FCD18C-B42F-9643-8818-B02EAA8D0DA5}"/>
              </a:ext>
            </a:extLst>
          </p:cNvPr>
          <p:cNvSpPr/>
          <p:nvPr/>
        </p:nvSpPr>
        <p:spPr>
          <a:xfrm>
            <a:off x="529390" y="1299412"/>
            <a:ext cx="5342021" cy="5142964"/>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DDAB99B-4759-324F-A54F-BB6D44AFF725}"/>
              </a:ext>
            </a:extLst>
          </p:cNvPr>
          <p:cNvSpPr/>
          <p:nvPr/>
        </p:nvSpPr>
        <p:spPr>
          <a:xfrm>
            <a:off x="6072407" y="1299412"/>
            <a:ext cx="5325980" cy="5142964"/>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BE0424A-82C9-8F41-AB91-2181F2F42695}"/>
              </a:ext>
            </a:extLst>
          </p:cNvPr>
          <p:cNvSpPr/>
          <p:nvPr/>
        </p:nvSpPr>
        <p:spPr>
          <a:xfrm>
            <a:off x="659442" y="1431576"/>
            <a:ext cx="2492990" cy="307777"/>
          </a:xfrm>
          <a:prstGeom prst="rect">
            <a:avLst/>
          </a:prstGeom>
        </p:spPr>
        <p:txBody>
          <a:bodyPr wrap="none">
            <a:spAutoFit/>
          </a:bodyPr>
          <a:lstStyle/>
          <a:p>
            <a:r>
              <a:rPr lang="en-GB" sz="1400" dirty="0">
                <a:solidFill>
                  <a:srgbClr val="972632"/>
                </a:solidFill>
                <a:effectLst/>
                <a:latin typeface="Arial" panose="020B0604020202020204" pitchFamily="34" charset="0"/>
              </a:rPr>
              <a:t>1. My definition of </a:t>
            </a:r>
            <a:r>
              <a:rPr lang="en-GB" sz="1400" dirty="0">
                <a:solidFill>
                  <a:srgbClr val="972632"/>
                </a:solidFill>
                <a:latin typeface="Arial" panose="020B0604020202020204" pitchFamily="34" charset="0"/>
              </a:rPr>
              <a:t>integrity</a:t>
            </a:r>
            <a:r>
              <a:rPr lang="en-GB" sz="1400" dirty="0">
                <a:solidFill>
                  <a:srgbClr val="972632"/>
                </a:solidFill>
                <a:effectLst/>
                <a:latin typeface="Arial" panose="020B0604020202020204" pitchFamily="34" charset="0"/>
              </a:rPr>
              <a:t> is:</a:t>
            </a:r>
          </a:p>
        </p:txBody>
      </p:sp>
      <p:sp>
        <p:nvSpPr>
          <p:cNvPr id="6" name="Rectangle 5">
            <a:extLst>
              <a:ext uri="{FF2B5EF4-FFF2-40B4-BE49-F238E27FC236}">
                <a16:creationId xmlns:a16="http://schemas.microsoft.com/office/drawing/2014/main" id="{2A958EEF-FFAF-DF4B-9662-647A9BA3CFA6}"/>
              </a:ext>
            </a:extLst>
          </p:cNvPr>
          <p:cNvSpPr/>
          <p:nvPr/>
        </p:nvSpPr>
        <p:spPr>
          <a:xfrm>
            <a:off x="659442" y="2512923"/>
            <a:ext cx="4997439" cy="3431709"/>
          </a:xfrm>
          <a:prstGeom prst="rect">
            <a:avLst/>
          </a:prstGeom>
        </p:spPr>
        <p:txBody>
          <a:bodyPr wrap="square">
            <a:spAutoFit/>
          </a:bodyPr>
          <a:lstStyle/>
          <a:p>
            <a:r>
              <a:rPr lang="en-GB" sz="1400" dirty="0">
                <a:solidFill>
                  <a:srgbClr val="982632"/>
                </a:solidFill>
              </a:rPr>
              <a:t>2. Which of these acts of integrity would have the most impact at your school?</a:t>
            </a:r>
          </a:p>
          <a:p>
            <a:endParaRPr lang="en-GB" sz="1400" dirty="0">
              <a:solidFill>
                <a:srgbClr val="982632"/>
              </a:solidFill>
            </a:endParaRPr>
          </a:p>
          <a:p>
            <a:pPr>
              <a:lnSpc>
                <a:spcPct val="150000"/>
              </a:lnSpc>
            </a:pPr>
            <a:r>
              <a:rPr lang="en-GB" sz="1400" dirty="0">
                <a:solidFill>
                  <a:srgbClr val="982632"/>
                </a:solidFill>
              </a:rPr>
              <a:t>        Contributing equally to a group project</a:t>
            </a:r>
          </a:p>
          <a:p>
            <a:pPr>
              <a:lnSpc>
                <a:spcPct val="150000"/>
              </a:lnSpc>
            </a:pPr>
            <a:r>
              <a:rPr lang="en-GB" sz="1400" dirty="0">
                <a:solidFill>
                  <a:srgbClr val="982632"/>
                </a:solidFill>
              </a:rPr>
              <a:t>        Not plagiarising or copying</a:t>
            </a:r>
          </a:p>
          <a:p>
            <a:pPr>
              <a:lnSpc>
                <a:spcPct val="150000"/>
              </a:lnSpc>
            </a:pPr>
            <a:r>
              <a:rPr lang="en-GB" sz="1400" dirty="0">
                <a:solidFill>
                  <a:srgbClr val="982632"/>
                </a:solidFill>
              </a:rPr>
              <a:t>        Keeping your promises</a:t>
            </a:r>
          </a:p>
          <a:p>
            <a:pPr>
              <a:lnSpc>
                <a:spcPct val="150000"/>
              </a:lnSpc>
            </a:pPr>
            <a:r>
              <a:rPr lang="en-GB" sz="1400" dirty="0">
                <a:solidFill>
                  <a:srgbClr val="982632"/>
                </a:solidFill>
              </a:rPr>
              <a:t>        Speaking out if you see injustices, e.g. bullying</a:t>
            </a:r>
          </a:p>
          <a:p>
            <a:pPr>
              <a:lnSpc>
                <a:spcPct val="150000"/>
              </a:lnSpc>
            </a:pPr>
            <a:r>
              <a:rPr lang="en-GB" sz="1400" dirty="0">
                <a:solidFill>
                  <a:srgbClr val="982632"/>
                </a:solidFill>
              </a:rPr>
              <a:t>        Not talking behind someone’s back, e.g. on                 </a:t>
            </a:r>
          </a:p>
          <a:p>
            <a:r>
              <a:rPr lang="en-GB" sz="1400" dirty="0">
                <a:solidFill>
                  <a:srgbClr val="982632"/>
                </a:solidFill>
              </a:rPr>
              <a:t>        social media</a:t>
            </a:r>
          </a:p>
          <a:p>
            <a:pPr>
              <a:lnSpc>
                <a:spcPct val="150000"/>
              </a:lnSpc>
            </a:pPr>
            <a:r>
              <a:rPr lang="en-GB" sz="1400" dirty="0">
                <a:solidFill>
                  <a:srgbClr val="982632"/>
                </a:solidFill>
              </a:rPr>
              <a:t>        Not betraying a friend’s trust in you</a:t>
            </a:r>
          </a:p>
          <a:p>
            <a:endParaRPr lang="en-GB" sz="1400" dirty="0">
              <a:solidFill>
                <a:srgbClr val="982632"/>
              </a:solidFill>
            </a:endParaRPr>
          </a:p>
          <a:p>
            <a:r>
              <a:rPr lang="en-GB" sz="1400" dirty="0">
                <a:solidFill>
                  <a:srgbClr val="982632"/>
                </a:solidFill>
              </a:rPr>
              <a:t>Why?</a:t>
            </a:r>
          </a:p>
        </p:txBody>
      </p:sp>
      <p:cxnSp>
        <p:nvCxnSpPr>
          <p:cNvPr id="7" name="Straight Connector 6">
            <a:extLst>
              <a:ext uri="{FF2B5EF4-FFF2-40B4-BE49-F238E27FC236}">
                <a16:creationId xmlns:a16="http://schemas.microsoft.com/office/drawing/2014/main" id="{2A1018A3-5EFC-F344-9FEE-E5A923018A6D}"/>
              </a:ext>
            </a:extLst>
          </p:cNvPr>
          <p:cNvCxnSpPr>
            <a:cxnSpLocks/>
          </p:cNvCxnSpPr>
          <p:nvPr/>
        </p:nvCxnSpPr>
        <p:spPr>
          <a:xfrm>
            <a:off x="529390" y="2447893"/>
            <a:ext cx="534202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222192-3F65-5E43-8F49-9CB108153B2A}"/>
              </a:ext>
            </a:extLst>
          </p:cNvPr>
          <p:cNvSpPr/>
          <p:nvPr/>
        </p:nvSpPr>
        <p:spPr>
          <a:xfrm>
            <a:off x="6170376" y="1431576"/>
            <a:ext cx="5003902" cy="954107"/>
          </a:xfrm>
          <a:prstGeom prst="rect">
            <a:avLst/>
          </a:prstGeom>
        </p:spPr>
        <p:txBody>
          <a:bodyPr wrap="square">
            <a:spAutoFit/>
          </a:bodyPr>
          <a:lstStyle/>
          <a:p>
            <a:r>
              <a:rPr lang="en-GB" sz="1400" dirty="0">
                <a:solidFill>
                  <a:srgbClr val="982632"/>
                </a:solidFill>
              </a:rPr>
              <a:t>3. Explain why your first choice is the most important way to        act with integrity at school:</a:t>
            </a:r>
          </a:p>
          <a:p>
            <a:endParaRPr lang="en-GB" sz="1400" dirty="0">
              <a:solidFill>
                <a:srgbClr val="982632"/>
              </a:solidFill>
            </a:endParaRPr>
          </a:p>
          <a:p>
            <a:endParaRPr lang="en-GB" sz="1400" dirty="0">
              <a:solidFill>
                <a:srgbClr val="982632"/>
              </a:solidFill>
            </a:endParaRPr>
          </a:p>
        </p:txBody>
      </p:sp>
      <p:sp>
        <p:nvSpPr>
          <p:cNvPr id="11" name="TextBox 10">
            <a:extLst>
              <a:ext uri="{FF2B5EF4-FFF2-40B4-BE49-F238E27FC236}">
                <a16:creationId xmlns:a16="http://schemas.microsoft.com/office/drawing/2014/main" id="{1B38806A-BCAF-754F-B735-E0D0F86C1C9B}"/>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a:t>
            </a:r>
            <a:endParaRPr lang="en-US" sz="2000" dirty="0">
              <a:solidFill>
                <a:srgbClr val="982632"/>
              </a:solidFill>
              <a:latin typeface="Univers LT Std 47 Light Condens" panose="020B0406020202040204" pitchFamily="34" charset="0"/>
            </a:endParaRPr>
          </a:p>
        </p:txBody>
      </p:sp>
      <p:sp>
        <p:nvSpPr>
          <p:cNvPr id="8" name="Rectangle 7">
            <a:extLst>
              <a:ext uri="{FF2B5EF4-FFF2-40B4-BE49-F238E27FC236}">
                <a16:creationId xmlns:a16="http://schemas.microsoft.com/office/drawing/2014/main" id="{2990E2E6-F48D-0C42-83DB-F036FCE5F672}"/>
              </a:ext>
            </a:extLst>
          </p:cNvPr>
          <p:cNvSpPr/>
          <p:nvPr/>
        </p:nvSpPr>
        <p:spPr>
          <a:xfrm>
            <a:off x="765816" y="3258705"/>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5FAB23-0D14-4E43-BEEF-7AE91F617EEB}"/>
              </a:ext>
            </a:extLst>
          </p:cNvPr>
          <p:cNvSpPr/>
          <p:nvPr/>
        </p:nvSpPr>
        <p:spPr>
          <a:xfrm>
            <a:off x="765816" y="3568671"/>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3A59A4-E53A-BA4E-917E-687CFCE9153E}"/>
              </a:ext>
            </a:extLst>
          </p:cNvPr>
          <p:cNvSpPr/>
          <p:nvPr/>
        </p:nvSpPr>
        <p:spPr>
          <a:xfrm>
            <a:off x="765816" y="3863139"/>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57500F-07C9-844D-AA5C-9E746F12910B}"/>
              </a:ext>
            </a:extLst>
          </p:cNvPr>
          <p:cNvSpPr/>
          <p:nvPr/>
        </p:nvSpPr>
        <p:spPr>
          <a:xfrm>
            <a:off x="765816" y="4157606"/>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6F987A-2CA2-7B44-98C5-E32027BFAF7A}"/>
              </a:ext>
            </a:extLst>
          </p:cNvPr>
          <p:cNvSpPr/>
          <p:nvPr/>
        </p:nvSpPr>
        <p:spPr>
          <a:xfrm>
            <a:off x="765816" y="4467572"/>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B33E896-AB8D-8E4F-82C2-6E3A43E09D57}"/>
              </a:ext>
            </a:extLst>
          </p:cNvPr>
          <p:cNvSpPr/>
          <p:nvPr/>
        </p:nvSpPr>
        <p:spPr>
          <a:xfrm>
            <a:off x="765816" y="5086372"/>
            <a:ext cx="239460" cy="239460"/>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43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25F1FD-F7F2-7546-B949-1D3BA32C5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1D6BC65-A61E-0844-AD32-F22646C0DE13}"/>
              </a:ext>
            </a:extLst>
          </p:cNvPr>
          <p:cNvSpPr txBox="1"/>
          <p:nvPr/>
        </p:nvSpPr>
        <p:spPr>
          <a:xfrm>
            <a:off x="407988" y="404813"/>
            <a:ext cx="6132661" cy="584775"/>
          </a:xfrm>
          <a:prstGeom prst="rect">
            <a:avLst/>
          </a:prstGeom>
          <a:noFill/>
        </p:spPr>
        <p:txBody>
          <a:bodyPr wrap="square" rtlCol="0">
            <a:spAutoFit/>
          </a:bodyPr>
          <a:lstStyle/>
          <a:p>
            <a:r>
              <a:rPr lang="en-US" sz="3200" b="1" dirty="0">
                <a:solidFill>
                  <a:srgbClr val="982632"/>
                </a:solidFill>
                <a:latin typeface="Univers LT Std 67 Bold Condense" panose="020B0603020202020204" pitchFamily="34" charset="0"/>
              </a:rPr>
              <a:t>WHAT IS ‘CHARACTER’?</a:t>
            </a:r>
          </a:p>
        </p:txBody>
      </p:sp>
      <p:sp>
        <p:nvSpPr>
          <p:cNvPr id="10" name="TextBox 9">
            <a:extLst>
              <a:ext uri="{FF2B5EF4-FFF2-40B4-BE49-F238E27FC236}">
                <a16:creationId xmlns:a16="http://schemas.microsoft.com/office/drawing/2014/main" id="{3EDA804B-D174-A242-9A59-B505A98978F9}"/>
              </a:ext>
            </a:extLst>
          </p:cNvPr>
          <p:cNvSpPr txBox="1"/>
          <p:nvPr/>
        </p:nvSpPr>
        <p:spPr>
          <a:xfrm>
            <a:off x="2454465" y="5293894"/>
            <a:ext cx="8172367" cy="646331"/>
          </a:xfrm>
          <a:prstGeom prst="rect">
            <a:avLst/>
          </a:prstGeom>
          <a:noFill/>
        </p:spPr>
        <p:txBody>
          <a:bodyPr wrap="square" rtlCol="0">
            <a:spAutoFit/>
          </a:bodyPr>
          <a:lstStyle/>
          <a:p>
            <a:r>
              <a:rPr lang="en-GB" b="1" dirty="0">
                <a:solidFill>
                  <a:srgbClr val="982632"/>
                </a:solidFill>
                <a:latin typeface="Arial" panose="020B0604020202020204" pitchFamily="34" charset="0"/>
                <a:cs typeface="Arial" panose="020B0604020202020204" pitchFamily="34" charset="0"/>
              </a:rPr>
              <a:t>Character</a:t>
            </a:r>
            <a:r>
              <a:rPr lang="en-GB" i="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is the positive values and qualities that help us to work out:</a:t>
            </a:r>
          </a:p>
          <a:p>
            <a:endParaRPr lang="en-US" dirty="0"/>
          </a:p>
        </p:txBody>
      </p:sp>
      <p:sp>
        <p:nvSpPr>
          <p:cNvPr id="11" name="TextBox 10">
            <a:extLst>
              <a:ext uri="{FF2B5EF4-FFF2-40B4-BE49-F238E27FC236}">
                <a16:creationId xmlns:a16="http://schemas.microsoft.com/office/drawing/2014/main" id="{96F71215-CC58-0F4C-9D4F-8E2759C79F45}"/>
              </a:ext>
            </a:extLst>
          </p:cNvPr>
          <p:cNvSpPr txBox="1"/>
          <p:nvPr/>
        </p:nvSpPr>
        <p:spPr>
          <a:xfrm>
            <a:off x="5390170" y="5806856"/>
            <a:ext cx="802082" cy="646331"/>
          </a:xfrm>
          <a:prstGeom prst="rect">
            <a:avLst/>
          </a:prstGeom>
          <a:noFill/>
        </p:spPr>
        <p:txBody>
          <a:bodyPr wrap="square" rtlCol="0">
            <a:spAutoFit/>
          </a:bodyPr>
          <a:lstStyle/>
          <a:p>
            <a:r>
              <a:rPr lang="en-GB" b="1" dirty="0">
                <a:solidFill>
                  <a:srgbClr val="982632"/>
                </a:solidFill>
                <a:latin typeface="Arial" panose="020B0604020202020204" pitchFamily="34" charset="0"/>
                <a:cs typeface="Arial" panose="020B0604020202020204" pitchFamily="34" charset="0"/>
              </a:rPr>
              <a:t>and</a:t>
            </a:r>
            <a:endParaRPr lang="en-GB" dirty="0">
              <a:latin typeface="Arial" panose="020B0604020202020204" pitchFamily="34" charset="0"/>
              <a:cs typeface="Arial" panose="020B0604020202020204" pitchFamily="34" charset="0"/>
            </a:endParaRPr>
          </a:p>
          <a:p>
            <a:endParaRPr lang="en-US" dirty="0"/>
          </a:p>
        </p:txBody>
      </p:sp>
      <p:sp>
        <p:nvSpPr>
          <p:cNvPr id="7" name="TextBox 6">
            <a:extLst>
              <a:ext uri="{FF2B5EF4-FFF2-40B4-BE49-F238E27FC236}">
                <a16:creationId xmlns:a16="http://schemas.microsoft.com/office/drawing/2014/main" id="{04E5B294-4191-0A42-A24D-C6236DC3C4EE}"/>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INTRODUCTION</a:t>
            </a:r>
          </a:p>
        </p:txBody>
      </p:sp>
    </p:spTree>
    <p:extLst>
      <p:ext uri="{BB962C8B-B14F-4D97-AF65-F5344CB8AC3E}">
        <p14:creationId xmlns:p14="http://schemas.microsoft.com/office/powerpoint/2010/main" val="299956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8202A17-8493-7A48-97EB-2C38F1A76C4F}"/>
              </a:ext>
            </a:extLst>
          </p:cNvPr>
          <p:cNvSpPr/>
          <p:nvPr/>
        </p:nvSpPr>
        <p:spPr>
          <a:xfrm>
            <a:off x="7826198" y="3834519"/>
            <a:ext cx="3209232" cy="352470"/>
          </a:xfrm>
          <a:prstGeom prst="rect">
            <a:avLst/>
          </a:prstGeom>
          <a:solidFill>
            <a:srgbClr val="98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2C0161A-3959-8645-AD9E-90BD305B3FF0}"/>
              </a:ext>
            </a:extLst>
          </p:cNvPr>
          <p:cNvSpPr/>
          <p:nvPr/>
        </p:nvSpPr>
        <p:spPr>
          <a:xfrm>
            <a:off x="7826198" y="4132902"/>
            <a:ext cx="3156757" cy="342845"/>
          </a:xfrm>
          <a:prstGeom prst="rect">
            <a:avLst/>
          </a:prstGeom>
          <a:solidFill>
            <a:srgbClr val="98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E32450-19C1-FC47-AB15-8A51469CDC90}"/>
              </a:ext>
            </a:extLst>
          </p:cNvPr>
          <p:cNvSpPr/>
          <p:nvPr/>
        </p:nvSpPr>
        <p:spPr>
          <a:xfrm>
            <a:off x="7826199" y="4383159"/>
            <a:ext cx="3026680" cy="352470"/>
          </a:xfrm>
          <a:prstGeom prst="rect">
            <a:avLst/>
          </a:prstGeom>
          <a:solidFill>
            <a:srgbClr val="98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C408CCC-E977-A149-909D-C2DB24E65619}"/>
              </a:ext>
            </a:extLst>
          </p:cNvPr>
          <p:cNvSpPr/>
          <p:nvPr/>
        </p:nvSpPr>
        <p:spPr>
          <a:xfrm>
            <a:off x="4151142" y="3834519"/>
            <a:ext cx="2530370" cy="352470"/>
          </a:xfrm>
          <a:prstGeom prst="rect">
            <a:avLst/>
          </a:prstGeom>
          <a:solidFill>
            <a:srgbClr val="98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8053EB0-490A-5541-A605-EC4C51F4B959}"/>
              </a:ext>
            </a:extLst>
          </p:cNvPr>
          <p:cNvSpPr/>
          <p:nvPr/>
        </p:nvSpPr>
        <p:spPr>
          <a:xfrm>
            <a:off x="4151141" y="4095567"/>
            <a:ext cx="3286370" cy="352470"/>
          </a:xfrm>
          <a:prstGeom prst="rect">
            <a:avLst/>
          </a:prstGeom>
          <a:solidFill>
            <a:srgbClr val="98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F1A0F1B-587B-974E-B6EB-D7BF1448B0C2}"/>
              </a:ext>
            </a:extLst>
          </p:cNvPr>
          <p:cNvSpPr/>
          <p:nvPr/>
        </p:nvSpPr>
        <p:spPr>
          <a:xfrm>
            <a:off x="4151142" y="4383159"/>
            <a:ext cx="3544980" cy="352470"/>
          </a:xfrm>
          <a:prstGeom prst="rect">
            <a:avLst/>
          </a:prstGeom>
          <a:solidFill>
            <a:srgbClr val="98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DF1EC0-1BB3-7641-BCE0-BED7CFC6BF9A}"/>
              </a:ext>
            </a:extLst>
          </p:cNvPr>
          <p:cNvSpPr/>
          <p:nvPr/>
        </p:nvSpPr>
        <p:spPr>
          <a:xfrm>
            <a:off x="658306" y="3834519"/>
            <a:ext cx="2710536" cy="352470"/>
          </a:xfrm>
          <a:prstGeom prst="rect">
            <a:avLst/>
          </a:prstGeom>
          <a:solidFill>
            <a:srgbClr val="98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D0513F0-1045-924C-823A-1D0AFA9156DC}"/>
              </a:ext>
            </a:extLst>
          </p:cNvPr>
          <p:cNvSpPr/>
          <p:nvPr/>
        </p:nvSpPr>
        <p:spPr>
          <a:xfrm>
            <a:off x="658305" y="4123277"/>
            <a:ext cx="2854915" cy="352470"/>
          </a:xfrm>
          <a:prstGeom prst="rect">
            <a:avLst/>
          </a:prstGeom>
          <a:solidFill>
            <a:srgbClr val="98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31E543F-B9AB-7049-AA8A-F1696FFE0B87}"/>
              </a:ext>
            </a:extLst>
          </p:cNvPr>
          <p:cNvSpPr/>
          <p:nvPr/>
        </p:nvSpPr>
        <p:spPr>
          <a:xfrm>
            <a:off x="658305" y="4412035"/>
            <a:ext cx="1979017" cy="352470"/>
          </a:xfrm>
          <a:prstGeom prst="rect">
            <a:avLst/>
          </a:prstGeom>
          <a:solidFill>
            <a:srgbClr val="98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7569CAD-4DD4-9C41-92EA-80C6DB9AE2DC}"/>
              </a:ext>
            </a:extLst>
          </p:cNvPr>
          <p:cNvSpPr txBox="1"/>
          <p:nvPr/>
        </p:nvSpPr>
        <p:spPr>
          <a:xfrm>
            <a:off x="407988" y="404813"/>
            <a:ext cx="6132661" cy="584775"/>
          </a:xfrm>
          <a:prstGeom prst="rect">
            <a:avLst/>
          </a:prstGeom>
          <a:noFill/>
        </p:spPr>
        <p:txBody>
          <a:bodyPr wrap="square" rtlCol="0">
            <a:spAutoFit/>
          </a:bodyPr>
          <a:lstStyle/>
          <a:p>
            <a:r>
              <a:rPr lang="en-US" sz="3200" b="1" dirty="0">
                <a:solidFill>
                  <a:srgbClr val="982632"/>
                </a:solidFill>
                <a:latin typeface="Univers LT Std 67 Bold Condense" panose="020B0603020202020204" pitchFamily="34" charset="0"/>
              </a:rPr>
              <a:t>INTEGRITY: </a:t>
            </a:r>
            <a:r>
              <a:rPr lang="en-US" sz="3200" dirty="0">
                <a:solidFill>
                  <a:srgbClr val="982632"/>
                </a:solidFill>
                <a:latin typeface="Univers LT Std 47 Light Condens" panose="020B0406020202040204" pitchFamily="34" charset="0"/>
              </a:rPr>
              <a:t>WHAT DOES IT MEAN?</a:t>
            </a:r>
          </a:p>
        </p:txBody>
      </p:sp>
      <p:sp>
        <p:nvSpPr>
          <p:cNvPr id="3" name="Rectangle 2">
            <a:extLst>
              <a:ext uri="{FF2B5EF4-FFF2-40B4-BE49-F238E27FC236}">
                <a16:creationId xmlns:a16="http://schemas.microsoft.com/office/drawing/2014/main" id="{888760FC-2A70-8B4D-B5F6-EF90140A7CA2}"/>
              </a:ext>
            </a:extLst>
          </p:cNvPr>
          <p:cNvSpPr/>
          <p:nvPr/>
        </p:nvSpPr>
        <p:spPr>
          <a:xfrm>
            <a:off x="653094" y="3834519"/>
            <a:ext cx="3880834" cy="1754326"/>
          </a:xfrm>
          <a:prstGeom prst="rect">
            <a:avLst/>
          </a:prstGeom>
        </p:spPr>
        <p:txBody>
          <a:bodyPr wrap="square">
            <a:spAutoFit/>
          </a:bodyPr>
          <a:lstStyle/>
          <a:p>
            <a:r>
              <a:rPr lang="en-GB" dirty="0">
                <a:solidFill>
                  <a:schemeClr val="bg1"/>
                </a:solidFill>
                <a:latin typeface="Univers LT Std" panose="020B0603020202020204" pitchFamily="34" charset="0"/>
              </a:rPr>
              <a:t>Imagine that you are in </a:t>
            </a:r>
            <a:br>
              <a:rPr lang="en-GB" dirty="0">
                <a:solidFill>
                  <a:schemeClr val="bg1"/>
                </a:solidFill>
                <a:latin typeface="Univers LT Std" panose="020B0603020202020204" pitchFamily="34" charset="0"/>
              </a:rPr>
            </a:br>
            <a:r>
              <a:rPr lang="en-GB" dirty="0">
                <a:solidFill>
                  <a:schemeClr val="bg1"/>
                </a:solidFill>
                <a:latin typeface="Univers LT Std" panose="020B0603020202020204" pitchFamily="34" charset="0"/>
              </a:rPr>
              <a:t>the street and you find a </a:t>
            </a:r>
            <a:br>
              <a:rPr lang="en-GB" dirty="0">
                <a:solidFill>
                  <a:schemeClr val="bg1"/>
                </a:solidFill>
                <a:latin typeface="Univers LT Std" panose="020B0603020202020204" pitchFamily="34" charset="0"/>
              </a:rPr>
            </a:br>
            <a:r>
              <a:rPr lang="en-GB" dirty="0">
                <a:solidFill>
                  <a:schemeClr val="bg1"/>
                </a:solidFill>
                <a:latin typeface="Univers LT Std" panose="020B0603020202020204" pitchFamily="34" charset="0"/>
              </a:rPr>
              <a:t>five pound note. </a:t>
            </a:r>
            <a:br>
              <a:rPr lang="en-GB" dirty="0">
                <a:solidFill>
                  <a:schemeClr val="bg1"/>
                </a:solidFill>
                <a:latin typeface="Univers LT Std" panose="020B0603020202020204" pitchFamily="34" charset="0"/>
              </a:rPr>
            </a:br>
            <a:br>
              <a:rPr lang="en-GB" dirty="0">
                <a:solidFill>
                  <a:schemeClr val="bg1"/>
                </a:solidFill>
                <a:latin typeface="Univers LT Std" panose="020B0603020202020204" pitchFamily="34" charset="0"/>
              </a:rPr>
            </a:br>
            <a:r>
              <a:rPr lang="en-GB" dirty="0">
                <a:latin typeface="Univers LT Std" panose="020B0603020202020204" pitchFamily="34" charset="0"/>
              </a:rPr>
              <a:t>Do you think most </a:t>
            </a:r>
            <a:br>
              <a:rPr lang="en-GB" dirty="0">
                <a:latin typeface="Univers LT Std" panose="020B0603020202020204" pitchFamily="34" charset="0"/>
              </a:rPr>
            </a:br>
            <a:r>
              <a:rPr lang="en-GB" dirty="0">
                <a:latin typeface="Univers LT Std" panose="020B0603020202020204" pitchFamily="34" charset="0"/>
              </a:rPr>
              <a:t>people would…</a:t>
            </a:r>
            <a:endParaRPr lang="en-GB" dirty="0">
              <a:effectLst/>
              <a:latin typeface="Univers LT Std" panose="020B0603020202020204" pitchFamily="34" charset="0"/>
            </a:endParaRPr>
          </a:p>
        </p:txBody>
      </p:sp>
      <p:sp>
        <p:nvSpPr>
          <p:cNvPr id="30" name="Rectangle 29">
            <a:extLst>
              <a:ext uri="{FF2B5EF4-FFF2-40B4-BE49-F238E27FC236}">
                <a16:creationId xmlns:a16="http://schemas.microsoft.com/office/drawing/2014/main" id="{7D6FCA36-DBB4-404F-B7B4-52695B862A54}"/>
              </a:ext>
            </a:extLst>
          </p:cNvPr>
          <p:cNvSpPr/>
          <p:nvPr/>
        </p:nvSpPr>
        <p:spPr>
          <a:xfrm>
            <a:off x="4146094" y="3823015"/>
            <a:ext cx="3445744" cy="1754326"/>
          </a:xfrm>
          <a:prstGeom prst="rect">
            <a:avLst/>
          </a:prstGeom>
        </p:spPr>
        <p:txBody>
          <a:bodyPr wrap="square">
            <a:spAutoFit/>
          </a:bodyPr>
          <a:lstStyle/>
          <a:p>
            <a:r>
              <a:rPr lang="en-GB" dirty="0">
                <a:solidFill>
                  <a:schemeClr val="bg1"/>
                </a:solidFill>
                <a:latin typeface="Univers LT Std" panose="020B0603020202020204" pitchFamily="34" charset="0"/>
              </a:rPr>
              <a:t>Now imagine that you </a:t>
            </a:r>
            <a:br>
              <a:rPr lang="en-GB" dirty="0">
                <a:solidFill>
                  <a:schemeClr val="bg1"/>
                </a:solidFill>
                <a:latin typeface="Univers LT Std" panose="020B0603020202020204" pitchFamily="34" charset="0"/>
              </a:rPr>
            </a:br>
            <a:r>
              <a:rPr lang="en-GB" dirty="0">
                <a:solidFill>
                  <a:schemeClr val="bg1"/>
                </a:solidFill>
                <a:latin typeface="Univers LT Std" panose="020B0603020202020204" pitchFamily="34" charset="0"/>
              </a:rPr>
              <a:t>are in the school playground and you find a five pound note.</a:t>
            </a:r>
          </a:p>
          <a:p>
            <a:endParaRPr lang="en-GB" dirty="0">
              <a:solidFill>
                <a:schemeClr val="bg1"/>
              </a:solidFill>
              <a:latin typeface="Univers LT Std" panose="020B0603020202020204" pitchFamily="34" charset="0"/>
            </a:endParaRPr>
          </a:p>
          <a:p>
            <a:r>
              <a:rPr lang="en-GB" dirty="0">
                <a:latin typeface="Univers LT Std" panose="020B0603020202020204" pitchFamily="34" charset="0"/>
              </a:rPr>
              <a:t>Do you think most </a:t>
            </a:r>
            <a:br>
              <a:rPr lang="en-GB" dirty="0">
                <a:latin typeface="Univers LT Std" panose="020B0603020202020204" pitchFamily="34" charset="0"/>
              </a:rPr>
            </a:br>
            <a:r>
              <a:rPr lang="en-GB" dirty="0">
                <a:latin typeface="Univers LT Std" panose="020B0603020202020204" pitchFamily="34" charset="0"/>
              </a:rPr>
              <a:t>people would…</a:t>
            </a:r>
            <a:endParaRPr lang="en-GB" dirty="0">
              <a:effectLst/>
              <a:latin typeface="Univers LT Std" panose="020B0603020202020204" pitchFamily="34" charset="0"/>
            </a:endParaRPr>
          </a:p>
        </p:txBody>
      </p:sp>
      <p:sp>
        <p:nvSpPr>
          <p:cNvPr id="31" name="Rectangle 30">
            <a:extLst>
              <a:ext uri="{FF2B5EF4-FFF2-40B4-BE49-F238E27FC236}">
                <a16:creationId xmlns:a16="http://schemas.microsoft.com/office/drawing/2014/main" id="{9A615FD0-00B2-E046-88C5-FE0E1BCD7B20}"/>
              </a:ext>
            </a:extLst>
          </p:cNvPr>
          <p:cNvSpPr/>
          <p:nvPr/>
        </p:nvSpPr>
        <p:spPr>
          <a:xfrm>
            <a:off x="7798936" y="3823015"/>
            <a:ext cx="3263758" cy="2031325"/>
          </a:xfrm>
          <a:prstGeom prst="rect">
            <a:avLst/>
          </a:prstGeom>
        </p:spPr>
        <p:txBody>
          <a:bodyPr wrap="square">
            <a:spAutoFit/>
          </a:bodyPr>
          <a:lstStyle/>
          <a:p>
            <a:r>
              <a:rPr lang="en-GB" dirty="0">
                <a:solidFill>
                  <a:schemeClr val="bg1"/>
                </a:solidFill>
                <a:latin typeface="Univers LT Std" panose="020B0603020202020204" pitchFamily="34" charset="0"/>
              </a:rPr>
              <a:t>Now imagine that you are in </a:t>
            </a:r>
            <a:br>
              <a:rPr lang="en-GB" dirty="0">
                <a:solidFill>
                  <a:schemeClr val="bg1"/>
                </a:solidFill>
                <a:latin typeface="Univers LT Std" panose="020B0603020202020204" pitchFamily="34" charset="0"/>
              </a:rPr>
            </a:br>
            <a:r>
              <a:rPr lang="en-GB" dirty="0">
                <a:solidFill>
                  <a:schemeClr val="bg1"/>
                </a:solidFill>
                <a:latin typeface="Univers LT Std" panose="020B0603020202020204" pitchFamily="34" charset="0"/>
              </a:rPr>
              <a:t>the school playground and </a:t>
            </a:r>
            <a:br>
              <a:rPr lang="en-GB" dirty="0">
                <a:solidFill>
                  <a:schemeClr val="bg1"/>
                </a:solidFill>
                <a:latin typeface="Univers LT Std" panose="020B0603020202020204" pitchFamily="34" charset="0"/>
              </a:rPr>
            </a:br>
            <a:r>
              <a:rPr lang="en-GB" dirty="0">
                <a:solidFill>
                  <a:schemeClr val="bg1"/>
                </a:solidFill>
                <a:latin typeface="Univers LT Std" panose="020B0603020202020204" pitchFamily="34" charset="0"/>
              </a:rPr>
              <a:t>you find a fifty pound note. </a:t>
            </a:r>
          </a:p>
          <a:p>
            <a:endParaRPr lang="en-GB" dirty="0">
              <a:solidFill>
                <a:schemeClr val="bg1"/>
              </a:solidFill>
              <a:effectLst/>
              <a:latin typeface="Univers LT Std" panose="020B0603020202020204" pitchFamily="34" charset="0"/>
            </a:endParaRPr>
          </a:p>
          <a:p>
            <a:r>
              <a:rPr lang="en-GB" dirty="0">
                <a:latin typeface="Univers LT Std" panose="020B0603020202020204" pitchFamily="34" charset="0"/>
              </a:rPr>
              <a:t>Do you think most</a:t>
            </a:r>
            <a:br>
              <a:rPr lang="en-GB" dirty="0">
                <a:latin typeface="Univers LT Std" panose="020B0603020202020204" pitchFamily="34" charset="0"/>
              </a:rPr>
            </a:br>
            <a:r>
              <a:rPr lang="en-GB" dirty="0">
                <a:latin typeface="Univers LT Std" panose="020B0603020202020204" pitchFamily="34" charset="0"/>
              </a:rPr>
              <a:t>people would…</a:t>
            </a:r>
          </a:p>
          <a:p>
            <a:endParaRPr lang="en-GB" dirty="0">
              <a:solidFill>
                <a:schemeClr val="bg1"/>
              </a:solidFill>
              <a:effectLst/>
              <a:latin typeface="Univers LT Std" panose="020B0603020202020204" pitchFamily="34" charset="0"/>
            </a:endParaRPr>
          </a:p>
        </p:txBody>
      </p:sp>
      <p:sp>
        <p:nvSpPr>
          <p:cNvPr id="7" name="Rectangle 6">
            <a:extLst>
              <a:ext uri="{FF2B5EF4-FFF2-40B4-BE49-F238E27FC236}">
                <a16:creationId xmlns:a16="http://schemas.microsoft.com/office/drawing/2014/main" id="{FC251233-25C3-FF4C-9C35-302135E9FDA2}"/>
              </a:ext>
            </a:extLst>
          </p:cNvPr>
          <p:cNvSpPr/>
          <p:nvPr/>
        </p:nvSpPr>
        <p:spPr>
          <a:xfrm>
            <a:off x="657798" y="5577341"/>
            <a:ext cx="1980029" cy="369332"/>
          </a:xfrm>
          <a:prstGeom prst="rect">
            <a:avLst/>
          </a:prstGeom>
        </p:spPr>
        <p:txBody>
          <a:bodyPr wrap="none">
            <a:spAutoFit/>
          </a:bodyPr>
          <a:lstStyle/>
          <a:p>
            <a:r>
              <a:rPr lang="en-GB" b="1" dirty="0">
                <a:solidFill>
                  <a:srgbClr val="972632"/>
                </a:solidFill>
                <a:latin typeface="Arial" panose="020B0604020202020204" pitchFamily="34" charset="0"/>
              </a:rPr>
              <a:t>Option 1:</a:t>
            </a:r>
            <a:r>
              <a:rPr lang="en-GB" dirty="0">
                <a:solidFill>
                  <a:srgbClr val="972632"/>
                </a:solidFill>
                <a:latin typeface="Arial" panose="020B0604020202020204" pitchFamily="34" charset="0"/>
              </a:rPr>
              <a:t> Keep it</a:t>
            </a:r>
            <a:endParaRPr lang="en-GB" dirty="0">
              <a:solidFill>
                <a:srgbClr val="972632"/>
              </a:solidFill>
              <a:effectLst/>
              <a:latin typeface="Arial" panose="020B0604020202020204" pitchFamily="34" charset="0"/>
            </a:endParaRPr>
          </a:p>
        </p:txBody>
      </p:sp>
      <p:sp>
        <p:nvSpPr>
          <p:cNvPr id="46" name="Rectangle 45">
            <a:extLst>
              <a:ext uri="{FF2B5EF4-FFF2-40B4-BE49-F238E27FC236}">
                <a16:creationId xmlns:a16="http://schemas.microsoft.com/office/drawing/2014/main" id="{7803B7C0-BE76-AA42-829E-089930E06267}"/>
              </a:ext>
            </a:extLst>
          </p:cNvPr>
          <p:cNvSpPr/>
          <p:nvPr/>
        </p:nvSpPr>
        <p:spPr>
          <a:xfrm>
            <a:off x="653094" y="5948695"/>
            <a:ext cx="3473649" cy="646331"/>
          </a:xfrm>
          <a:prstGeom prst="rect">
            <a:avLst/>
          </a:prstGeom>
        </p:spPr>
        <p:txBody>
          <a:bodyPr wrap="square">
            <a:spAutoFit/>
          </a:bodyPr>
          <a:lstStyle/>
          <a:p>
            <a:r>
              <a:rPr lang="en-GB" b="1" dirty="0">
                <a:solidFill>
                  <a:srgbClr val="982632"/>
                </a:solidFill>
              </a:rPr>
              <a:t>Option 2: </a:t>
            </a:r>
            <a:r>
              <a:rPr lang="en-GB" dirty="0">
                <a:solidFill>
                  <a:srgbClr val="982632"/>
                </a:solidFill>
              </a:rPr>
              <a:t>Try and find the owner or hand it in somewhere.</a:t>
            </a:r>
          </a:p>
        </p:txBody>
      </p:sp>
      <p:sp>
        <p:nvSpPr>
          <p:cNvPr id="47" name="Rectangle 46">
            <a:extLst>
              <a:ext uri="{FF2B5EF4-FFF2-40B4-BE49-F238E27FC236}">
                <a16:creationId xmlns:a16="http://schemas.microsoft.com/office/drawing/2014/main" id="{5C2B94D5-DFD0-B949-935B-C9C25CE776A9}"/>
              </a:ext>
            </a:extLst>
          </p:cNvPr>
          <p:cNvSpPr/>
          <p:nvPr/>
        </p:nvSpPr>
        <p:spPr>
          <a:xfrm>
            <a:off x="4122893" y="5577341"/>
            <a:ext cx="1980029" cy="369332"/>
          </a:xfrm>
          <a:prstGeom prst="rect">
            <a:avLst/>
          </a:prstGeom>
        </p:spPr>
        <p:txBody>
          <a:bodyPr wrap="none">
            <a:spAutoFit/>
          </a:bodyPr>
          <a:lstStyle/>
          <a:p>
            <a:r>
              <a:rPr lang="en-GB" b="1" dirty="0">
                <a:solidFill>
                  <a:srgbClr val="972632"/>
                </a:solidFill>
                <a:latin typeface="Arial" panose="020B0604020202020204" pitchFamily="34" charset="0"/>
              </a:rPr>
              <a:t>Option 1:</a:t>
            </a:r>
            <a:r>
              <a:rPr lang="en-GB" dirty="0">
                <a:solidFill>
                  <a:srgbClr val="972632"/>
                </a:solidFill>
                <a:latin typeface="Arial" panose="020B0604020202020204" pitchFamily="34" charset="0"/>
              </a:rPr>
              <a:t> Keep it</a:t>
            </a:r>
            <a:endParaRPr lang="en-GB" dirty="0">
              <a:solidFill>
                <a:srgbClr val="97263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7810ADD2-5A28-F149-BD3E-B54CF20FFC9B}"/>
              </a:ext>
            </a:extLst>
          </p:cNvPr>
          <p:cNvSpPr/>
          <p:nvPr/>
        </p:nvSpPr>
        <p:spPr>
          <a:xfrm>
            <a:off x="4118189" y="5948695"/>
            <a:ext cx="3473649" cy="646331"/>
          </a:xfrm>
          <a:prstGeom prst="rect">
            <a:avLst/>
          </a:prstGeom>
        </p:spPr>
        <p:txBody>
          <a:bodyPr wrap="square">
            <a:spAutoFit/>
          </a:bodyPr>
          <a:lstStyle/>
          <a:p>
            <a:r>
              <a:rPr lang="en-GB" b="1" dirty="0">
                <a:solidFill>
                  <a:srgbClr val="982632"/>
                </a:solidFill>
              </a:rPr>
              <a:t>Option 2: </a:t>
            </a:r>
            <a:r>
              <a:rPr lang="en-GB" dirty="0">
                <a:solidFill>
                  <a:srgbClr val="982632"/>
                </a:solidFill>
              </a:rPr>
              <a:t>Try and find the owner or hand it in somewhere.</a:t>
            </a:r>
          </a:p>
        </p:txBody>
      </p:sp>
      <p:sp>
        <p:nvSpPr>
          <p:cNvPr id="49" name="Rectangle 48">
            <a:extLst>
              <a:ext uri="{FF2B5EF4-FFF2-40B4-BE49-F238E27FC236}">
                <a16:creationId xmlns:a16="http://schemas.microsoft.com/office/drawing/2014/main" id="{BD314126-3738-B94A-86D2-F16551AFB879}"/>
              </a:ext>
            </a:extLst>
          </p:cNvPr>
          <p:cNvSpPr/>
          <p:nvPr/>
        </p:nvSpPr>
        <p:spPr>
          <a:xfrm>
            <a:off x="7953748" y="5577341"/>
            <a:ext cx="1980029" cy="369332"/>
          </a:xfrm>
          <a:prstGeom prst="rect">
            <a:avLst/>
          </a:prstGeom>
        </p:spPr>
        <p:txBody>
          <a:bodyPr wrap="none">
            <a:spAutoFit/>
          </a:bodyPr>
          <a:lstStyle/>
          <a:p>
            <a:r>
              <a:rPr lang="en-GB" b="1" dirty="0">
                <a:solidFill>
                  <a:srgbClr val="972632"/>
                </a:solidFill>
                <a:latin typeface="Arial" panose="020B0604020202020204" pitchFamily="34" charset="0"/>
              </a:rPr>
              <a:t>Option 1:</a:t>
            </a:r>
            <a:r>
              <a:rPr lang="en-GB" dirty="0">
                <a:solidFill>
                  <a:srgbClr val="972632"/>
                </a:solidFill>
                <a:latin typeface="Arial" panose="020B0604020202020204" pitchFamily="34" charset="0"/>
              </a:rPr>
              <a:t> Keep it</a:t>
            </a:r>
            <a:endParaRPr lang="en-GB" dirty="0">
              <a:solidFill>
                <a:srgbClr val="972632"/>
              </a:solidFill>
              <a:effectLst/>
              <a:latin typeface="Arial" panose="020B0604020202020204" pitchFamily="34" charset="0"/>
            </a:endParaRPr>
          </a:p>
        </p:txBody>
      </p:sp>
      <p:sp>
        <p:nvSpPr>
          <p:cNvPr id="50" name="Rectangle 49">
            <a:extLst>
              <a:ext uri="{FF2B5EF4-FFF2-40B4-BE49-F238E27FC236}">
                <a16:creationId xmlns:a16="http://schemas.microsoft.com/office/drawing/2014/main" id="{499F2664-7FA8-9C40-A204-5F9D4C2183B2}"/>
              </a:ext>
            </a:extLst>
          </p:cNvPr>
          <p:cNvSpPr/>
          <p:nvPr/>
        </p:nvSpPr>
        <p:spPr>
          <a:xfrm>
            <a:off x="7949044" y="5948695"/>
            <a:ext cx="3473649" cy="646331"/>
          </a:xfrm>
          <a:prstGeom prst="rect">
            <a:avLst/>
          </a:prstGeom>
        </p:spPr>
        <p:txBody>
          <a:bodyPr wrap="square">
            <a:spAutoFit/>
          </a:bodyPr>
          <a:lstStyle/>
          <a:p>
            <a:r>
              <a:rPr lang="en-GB" b="1" dirty="0">
                <a:solidFill>
                  <a:srgbClr val="982632"/>
                </a:solidFill>
              </a:rPr>
              <a:t>Option 2: </a:t>
            </a:r>
            <a:r>
              <a:rPr lang="en-GB" dirty="0">
                <a:solidFill>
                  <a:srgbClr val="982632"/>
                </a:solidFill>
              </a:rPr>
              <a:t>Try and find the owner or hand it in somewhere.</a:t>
            </a:r>
          </a:p>
        </p:txBody>
      </p:sp>
      <p:pic>
        <p:nvPicPr>
          <p:cNvPr id="29" name="Picture 28" descr="A picture containing photo, monitor, screen, television&#10;&#10;Description automatically generated">
            <a:extLst>
              <a:ext uri="{FF2B5EF4-FFF2-40B4-BE49-F238E27FC236}">
                <a16:creationId xmlns:a16="http://schemas.microsoft.com/office/drawing/2014/main" id="{6D96DB94-CAFF-254D-8C73-9447CBFBB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5773000">
            <a:off x="4243346" y="1371168"/>
            <a:ext cx="2782320" cy="2636232"/>
          </a:xfrm>
          <a:prstGeom prst="rect">
            <a:avLst/>
          </a:prstGeom>
        </p:spPr>
      </p:pic>
      <p:pic>
        <p:nvPicPr>
          <p:cNvPr id="51" name="Picture 50" descr="A picture containing photo, sitting, black, different&#10;&#10;Description automatically generated">
            <a:extLst>
              <a:ext uri="{FF2B5EF4-FFF2-40B4-BE49-F238E27FC236}">
                <a16:creationId xmlns:a16="http://schemas.microsoft.com/office/drawing/2014/main" id="{D8A2EEA2-BF4D-8E4D-B463-EC96A9A917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773000">
            <a:off x="723286" y="1440262"/>
            <a:ext cx="2782320" cy="2636232"/>
          </a:xfrm>
          <a:prstGeom prst="rect">
            <a:avLst/>
          </a:prstGeom>
        </p:spPr>
      </p:pic>
      <p:pic>
        <p:nvPicPr>
          <p:cNvPr id="53" name="Picture 52" descr="A picture containing room, clock&#10;&#10;Description automatically generated">
            <a:extLst>
              <a:ext uri="{FF2B5EF4-FFF2-40B4-BE49-F238E27FC236}">
                <a16:creationId xmlns:a16="http://schemas.microsoft.com/office/drawing/2014/main" id="{30BE9DA3-7336-BE47-A3B2-2CFC4E017B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773000">
            <a:off x="7971911" y="1373772"/>
            <a:ext cx="2782320" cy="2636232"/>
          </a:xfrm>
          <a:prstGeom prst="rect">
            <a:avLst/>
          </a:prstGeom>
        </p:spPr>
      </p:pic>
      <p:sp>
        <p:nvSpPr>
          <p:cNvPr id="25" name="TextBox 24">
            <a:extLst>
              <a:ext uri="{FF2B5EF4-FFF2-40B4-BE49-F238E27FC236}">
                <a16:creationId xmlns:a16="http://schemas.microsoft.com/office/drawing/2014/main" id="{C9F840CD-FFCA-2745-9837-65D22F850E61}"/>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STARTER</a:t>
            </a:r>
          </a:p>
        </p:txBody>
      </p:sp>
    </p:spTree>
    <p:extLst>
      <p:ext uri="{BB962C8B-B14F-4D97-AF65-F5344CB8AC3E}">
        <p14:creationId xmlns:p14="http://schemas.microsoft.com/office/powerpoint/2010/main" val="550535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89328-654D-5745-8532-9FA2DEABD595}"/>
              </a:ext>
            </a:extLst>
          </p:cNvPr>
          <p:cNvSpPr txBox="1"/>
          <p:nvPr/>
        </p:nvSpPr>
        <p:spPr>
          <a:xfrm>
            <a:off x="3959982" y="1155032"/>
            <a:ext cx="4272035" cy="1200329"/>
          </a:xfrm>
          <a:prstGeom prst="rect">
            <a:avLst/>
          </a:prstGeom>
          <a:noFill/>
        </p:spPr>
        <p:txBody>
          <a:bodyPr wrap="square" rtlCol="0">
            <a:spAutoFit/>
          </a:bodyPr>
          <a:lstStyle/>
          <a:p>
            <a:r>
              <a:rPr lang="en-US" sz="7200" b="1" dirty="0">
                <a:solidFill>
                  <a:srgbClr val="982632"/>
                </a:solidFill>
                <a:latin typeface="Univers LT Std 67 Bold Condense" panose="020B0603020202020204" pitchFamily="34" charset="0"/>
              </a:rPr>
              <a:t>INTEGRITY</a:t>
            </a:r>
          </a:p>
        </p:txBody>
      </p:sp>
      <p:pic>
        <p:nvPicPr>
          <p:cNvPr id="6" name="Picture 5" descr="A picture containing food&#10;&#10;Description automatically generated">
            <a:extLst>
              <a:ext uri="{FF2B5EF4-FFF2-40B4-BE49-F238E27FC236}">
                <a16:creationId xmlns:a16="http://schemas.microsoft.com/office/drawing/2014/main" id="{D6DA455A-1D9F-D64C-9772-8D9388EE35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768" t="39521" r="22533" b="16458"/>
          <a:stretch/>
        </p:blipFill>
        <p:spPr>
          <a:xfrm rot="21425185">
            <a:off x="1934754" y="2590120"/>
            <a:ext cx="8322490" cy="2805486"/>
          </a:xfrm>
          <a:prstGeom prst="rect">
            <a:avLst/>
          </a:prstGeom>
        </p:spPr>
      </p:pic>
      <p:sp>
        <p:nvSpPr>
          <p:cNvPr id="7" name="TextBox 6">
            <a:extLst>
              <a:ext uri="{FF2B5EF4-FFF2-40B4-BE49-F238E27FC236}">
                <a16:creationId xmlns:a16="http://schemas.microsoft.com/office/drawing/2014/main" id="{439125A8-B334-1745-8EF2-55B953E51126}"/>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a:t>
            </a:r>
            <a:r>
              <a:rPr lang="en-US" sz="2000" dirty="0">
                <a:solidFill>
                  <a:srgbClr val="982632"/>
                </a:solidFill>
                <a:latin typeface="Univers LT Std 47 Light Condens" panose="020B0406020202040204" pitchFamily="34" charset="0"/>
              </a:rPr>
              <a:t> DEFINITION</a:t>
            </a:r>
          </a:p>
        </p:txBody>
      </p:sp>
    </p:spTree>
    <p:extLst>
      <p:ext uri="{BB962C8B-B14F-4D97-AF65-F5344CB8AC3E}">
        <p14:creationId xmlns:p14="http://schemas.microsoft.com/office/powerpoint/2010/main" val="799908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table&#10;&#10;Description automatically generated">
            <a:extLst>
              <a:ext uri="{FF2B5EF4-FFF2-40B4-BE49-F238E27FC236}">
                <a16:creationId xmlns:a16="http://schemas.microsoft.com/office/drawing/2014/main" id="{C7A1B629-C1DB-4F47-AEDD-34B2632D29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B7A2583-4DA4-3141-8B7B-4D42598EE7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2310" y="404813"/>
            <a:ext cx="10734566" cy="5943234"/>
          </a:xfrm>
          <a:prstGeom prst="rect">
            <a:avLst/>
          </a:prstGeom>
        </p:spPr>
      </p:pic>
      <p:pic>
        <p:nvPicPr>
          <p:cNvPr id="4" name="Picture 3">
            <a:extLst>
              <a:ext uri="{FF2B5EF4-FFF2-40B4-BE49-F238E27FC236}">
                <a16:creationId xmlns:a16="http://schemas.microsoft.com/office/drawing/2014/main" id="{811ED3DE-4339-6549-9A19-257A4C7D19C3}"/>
              </a:ext>
            </a:extLst>
          </p:cNvPr>
          <p:cNvPicPr>
            <a:picLocks noChangeAspect="1"/>
          </p:cNvPicPr>
          <p:nvPr/>
        </p:nvPicPr>
        <p:blipFill>
          <a:blip r:embed="rId5"/>
          <a:stretch>
            <a:fillRect/>
          </a:stretch>
        </p:blipFill>
        <p:spPr>
          <a:xfrm>
            <a:off x="1049422" y="-440155"/>
            <a:ext cx="496186" cy="1402681"/>
          </a:xfrm>
          <a:prstGeom prst="rect">
            <a:avLst/>
          </a:prstGeom>
        </p:spPr>
      </p:pic>
      <p:pic>
        <p:nvPicPr>
          <p:cNvPr id="5" name="Picture 4">
            <a:hlinkClick r:id="rId6"/>
            <a:extLst>
              <a:ext uri="{FF2B5EF4-FFF2-40B4-BE49-F238E27FC236}">
                <a16:creationId xmlns:a16="http://schemas.microsoft.com/office/drawing/2014/main" id="{98794F6B-4757-4043-B1CA-14EB6F9F7B28}"/>
              </a:ext>
            </a:extLst>
          </p:cNvPr>
          <p:cNvPicPr>
            <a:picLocks noChangeAspect="1"/>
          </p:cNvPicPr>
          <p:nvPr/>
        </p:nvPicPr>
        <p:blipFill>
          <a:blip r:embed="rId7"/>
          <a:stretch>
            <a:fillRect/>
          </a:stretch>
        </p:blipFill>
        <p:spPr>
          <a:xfrm>
            <a:off x="5439276" y="2772276"/>
            <a:ext cx="1313447" cy="1313447"/>
          </a:xfrm>
          <a:prstGeom prst="rect">
            <a:avLst/>
          </a:prstGeom>
        </p:spPr>
      </p:pic>
      <p:sp>
        <p:nvSpPr>
          <p:cNvPr id="7" name="TextBox 6">
            <a:extLst>
              <a:ext uri="{FF2B5EF4-FFF2-40B4-BE49-F238E27FC236}">
                <a16:creationId xmlns:a16="http://schemas.microsoft.com/office/drawing/2014/main" id="{444E7EDE-B6F5-F146-876E-C4E62CBA486D}"/>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FILM</a:t>
            </a:r>
          </a:p>
        </p:txBody>
      </p:sp>
    </p:spTree>
    <p:extLst>
      <p:ext uri="{BB962C8B-B14F-4D97-AF65-F5344CB8AC3E}">
        <p14:creationId xmlns:p14="http://schemas.microsoft.com/office/powerpoint/2010/main" val="3014782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F1A2E3-F6C6-FB47-BAD8-E92238FB371F}"/>
              </a:ext>
            </a:extLst>
          </p:cNvPr>
          <p:cNvSpPr/>
          <p:nvPr/>
        </p:nvSpPr>
        <p:spPr>
          <a:xfrm>
            <a:off x="1080482" y="677599"/>
            <a:ext cx="5508208" cy="523220"/>
          </a:xfrm>
          <a:prstGeom prst="rect">
            <a:avLst/>
          </a:prstGeom>
        </p:spPr>
        <p:txBody>
          <a:bodyPr wrap="square">
            <a:spAutoFit/>
          </a:bodyPr>
          <a:lstStyle/>
          <a:p>
            <a:r>
              <a:rPr lang="en-GB" sz="2800" b="1" dirty="0">
                <a:solidFill>
                  <a:srgbClr val="972632"/>
                </a:solidFill>
                <a:effectLst/>
                <a:latin typeface="Univers LT Std 67 Bold Condense" panose="020B0603020202020204" pitchFamily="34" charset="0"/>
              </a:rPr>
              <a:t>ARMY BRIEF: </a:t>
            </a:r>
            <a:r>
              <a:rPr lang="en-GB" sz="2800" dirty="0">
                <a:solidFill>
                  <a:srgbClr val="972632"/>
                </a:solidFill>
                <a:effectLst/>
                <a:latin typeface="Univers LT Std 47 Light Condens" panose="020B0406020202040204" pitchFamily="34" charset="0"/>
              </a:rPr>
              <a:t>ACT WITH INTEGRITY</a:t>
            </a:r>
          </a:p>
        </p:txBody>
      </p:sp>
      <p:cxnSp>
        <p:nvCxnSpPr>
          <p:cNvPr id="3" name="Straight Connector 2">
            <a:extLst>
              <a:ext uri="{FF2B5EF4-FFF2-40B4-BE49-F238E27FC236}">
                <a16:creationId xmlns:a16="http://schemas.microsoft.com/office/drawing/2014/main" id="{37A45B10-95FF-E84E-8704-0831800EC65A}"/>
              </a:ext>
            </a:extLst>
          </p:cNvPr>
          <p:cNvCxnSpPr>
            <a:cxnSpLocks/>
          </p:cNvCxnSpPr>
          <p:nvPr/>
        </p:nvCxnSpPr>
        <p:spPr>
          <a:xfrm>
            <a:off x="930442" y="1236335"/>
            <a:ext cx="6577263"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7D2F935-E7DE-114D-8A11-4EED1E1FD00F}"/>
              </a:ext>
            </a:extLst>
          </p:cNvPr>
          <p:cNvSpPr/>
          <p:nvPr/>
        </p:nvSpPr>
        <p:spPr>
          <a:xfrm>
            <a:off x="1080483" y="1366262"/>
            <a:ext cx="5897833" cy="923330"/>
          </a:xfrm>
          <a:prstGeom prst="rect">
            <a:avLst/>
          </a:prstGeom>
        </p:spPr>
        <p:txBody>
          <a:bodyPr wrap="square">
            <a:spAutoFit/>
          </a:bodyPr>
          <a:lstStyle/>
          <a:p>
            <a:r>
              <a:rPr lang="en-GB" b="1" dirty="0">
                <a:solidFill>
                  <a:srgbClr val="982632"/>
                </a:solidFill>
              </a:rPr>
              <a:t>The national power cut has become a crisis. Supply chains have been affected and food stocks are running low. </a:t>
            </a:r>
          </a:p>
        </p:txBody>
      </p:sp>
      <p:cxnSp>
        <p:nvCxnSpPr>
          <p:cNvPr id="5" name="Straight Connector 4">
            <a:extLst>
              <a:ext uri="{FF2B5EF4-FFF2-40B4-BE49-F238E27FC236}">
                <a16:creationId xmlns:a16="http://schemas.microsoft.com/office/drawing/2014/main" id="{62DA59A9-5B6C-CC40-B840-0706A574A751}"/>
              </a:ext>
            </a:extLst>
          </p:cNvPr>
          <p:cNvCxnSpPr>
            <a:cxnSpLocks/>
          </p:cNvCxnSpPr>
          <p:nvPr/>
        </p:nvCxnSpPr>
        <p:spPr>
          <a:xfrm>
            <a:off x="930442" y="2462113"/>
            <a:ext cx="6545179"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4CDD46E-9EFF-B44F-A5E9-5C90A6519715}"/>
              </a:ext>
            </a:extLst>
          </p:cNvPr>
          <p:cNvCxnSpPr>
            <a:cxnSpLocks/>
          </p:cNvCxnSpPr>
          <p:nvPr/>
        </p:nvCxnSpPr>
        <p:spPr>
          <a:xfrm>
            <a:off x="930442" y="3432503"/>
            <a:ext cx="6545179"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pic>
        <p:nvPicPr>
          <p:cNvPr id="12" name="Picture 11" descr="A drawing of a face&#10;&#10;Description automatically generated">
            <a:extLst>
              <a:ext uri="{FF2B5EF4-FFF2-40B4-BE49-F238E27FC236}">
                <a16:creationId xmlns:a16="http://schemas.microsoft.com/office/drawing/2014/main" id="{7E8C0946-5324-254F-9A5F-2775F5AC1E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377" y="2678885"/>
            <a:ext cx="482600" cy="469900"/>
          </a:xfrm>
          <a:prstGeom prst="rect">
            <a:avLst/>
          </a:prstGeom>
        </p:spPr>
      </p:pic>
      <p:sp>
        <p:nvSpPr>
          <p:cNvPr id="16" name="Rectangle 15">
            <a:extLst>
              <a:ext uri="{FF2B5EF4-FFF2-40B4-BE49-F238E27FC236}">
                <a16:creationId xmlns:a16="http://schemas.microsoft.com/office/drawing/2014/main" id="{DC2C0813-4F90-BA4E-BC62-EF41940E07C4}"/>
              </a:ext>
            </a:extLst>
          </p:cNvPr>
          <p:cNvSpPr/>
          <p:nvPr/>
        </p:nvSpPr>
        <p:spPr>
          <a:xfrm>
            <a:off x="1882149" y="2621172"/>
            <a:ext cx="4706541" cy="646331"/>
          </a:xfrm>
          <a:prstGeom prst="rect">
            <a:avLst/>
          </a:prstGeom>
        </p:spPr>
        <p:txBody>
          <a:bodyPr wrap="square">
            <a:spAutoFit/>
          </a:bodyPr>
          <a:lstStyle/>
          <a:p>
            <a:r>
              <a:rPr lang="en-GB" dirty="0">
                <a:solidFill>
                  <a:srgbClr val="982632"/>
                </a:solidFill>
              </a:rPr>
              <a:t>What do you think the rules should be? </a:t>
            </a:r>
          </a:p>
          <a:p>
            <a:r>
              <a:rPr lang="en-GB" dirty="0">
                <a:solidFill>
                  <a:srgbClr val="982632"/>
                </a:solidFill>
              </a:rPr>
              <a:t>What is the fairest solution?</a:t>
            </a:r>
          </a:p>
        </p:txBody>
      </p:sp>
      <p:sp>
        <p:nvSpPr>
          <p:cNvPr id="13" name="Rectangle 12">
            <a:extLst>
              <a:ext uri="{FF2B5EF4-FFF2-40B4-BE49-F238E27FC236}">
                <a16:creationId xmlns:a16="http://schemas.microsoft.com/office/drawing/2014/main" id="{86283BFE-E3B3-9C4A-834A-03344746AD20}"/>
              </a:ext>
            </a:extLst>
          </p:cNvPr>
          <p:cNvSpPr/>
          <p:nvPr/>
        </p:nvSpPr>
        <p:spPr>
          <a:xfrm>
            <a:off x="1105378" y="3675947"/>
            <a:ext cx="6303919" cy="923330"/>
          </a:xfrm>
          <a:prstGeom prst="rect">
            <a:avLst/>
          </a:prstGeom>
        </p:spPr>
        <p:txBody>
          <a:bodyPr wrap="square">
            <a:spAutoFit/>
          </a:bodyPr>
          <a:lstStyle/>
          <a:p>
            <a:r>
              <a:rPr lang="en-GB" b="1" dirty="0">
                <a:solidFill>
                  <a:srgbClr val="972632"/>
                </a:solidFill>
                <a:latin typeface="Arial" panose="020B0604020202020204" pitchFamily="34" charset="0"/>
              </a:rPr>
              <a:t>Shops</a:t>
            </a:r>
            <a:endParaRPr lang="en-GB" dirty="0">
              <a:solidFill>
                <a:srgbClr val="972632"/>
              </a:solidFill>
              <a:latin typeface="Arial" panose="020B0604020202020204" pitchFamily="34" charset="0"/>
            </a:endParaRPr>
          </a:p>
          <a:p>
            <a:r>
              <a:rPr lang="en-GB" dirty="0">
                <a:solidFill>
                  <a:srgbClr val="972632"/>
                </a:solidFill>
                <a:latin typeface="Arial" panose="020B0604020202020204" pitchFamily="34" charset="0"/>
              </a:rPr>
              <a:t>Option 1: Shopkeepers can choose how much to charge</a:t>
            </a:r>
          </a:p>
          <a:p>
            <a:r>
              <a:rPr lang="en-GB" dirty="0">
                <a:solidFill>
                  <a:srgbClr val="972632"/>
                </a:solidFill>
                <a:latin typeface="Arial" panose="020B0604020202020204" pitchFamily="34" charset="0"/>
              </a:rPr>
              <a:t>Option 2: Shopkeepers should not be allowed to raise prices</a:t>
            </a:r>
            <a:endParaRPr lang="en-GB" dirty="0">
              <a:solidFill>
                <a:srgbClr val="97263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09F57DDE-5BCA-9343-ADB6-5912E556D873}"/>
              </a:ext>
            </a:extLst>
          </p:cNvPr>
          <p:cNvSpPr/>
          <p:nvPr/>
        </p:nvSpPr>
        <p:spPr>
          <a:xfrm>
            <a:off x="1108127" y="4792697"/>
            <a:ext cx="5969273" cy="1200329"/>
          </a:xfrm>
          <a:prstGeom prst="rect">
            <a:avLst/>
          </a:prstGeom>
        </p:spPr>
        <p:txBody>
          <a:bodyPr wrap="square">
            <a:spAutoFit/>
          </a:bodyPr>
          <a:lstStyle/>
          <a:p>
            <a:r>
              <a:rPr lang="en-GB" b="1" dirty="0">
                <a:solidFill>
                  <a:srgbClr val="972632"/>
                </a:solidFill>
                <a:latin typeface="Arial" panose="020B0604020202020204" pitchFamily="34" charset="0"/>
              </a:rPr>
              <a:t>Customers</a:t>
            </a:r>
            <a:endParaRPr lang="en-GB" dirty="0">
              <a:solidFill>
                <a:srgbClr val="972632"/>
              </a:solidFill>
              <a:latin typeface="Arial" panose="020B0604020202020204" pitchFamily="34" charset="0"/>
            </a:endParaRPr>
          </a:p>
          <a:p>
            <a:r>
              <a:rPr lang="en-GB" dirty="0">
                <a:solidFill>
                  <a:srgbClr val="972632"/>
                </a:solidFill>
                <a:latin typeface="Arial" panose="020B0604020202020204" pitchFamily="34" charset="0"/>
              </a:rPr>
              <a:t>Option 1: Customers should be able to buy as much as they want</a:t>
            </a:r>
          </a:p>
          <a:p>
            <a:r>
              <a:rPr lang="en-GB" dirty="0">
                <a:solidFill>
                  <a:srgbClr val="972632"/>
                </a:solidFill>
                <a:latin typeface="Arial" panose="020B0604020202020204" pitchFamily="34" charset="0"/>
              </a:rPr>
              <a:t>Option 2: Food should be rationed and shared equally</a:t>
            </a:r>
            <a:endParaRPr lang="en-GB" dirty="0">
              <a:solidFill>
                <a:srgbClr val="972632"/>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DBB24890-BE53-BC44-8C77-7550B9B65E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84027" y="1633621"/>
            <a:ext cx="5400403" cy="5349710"/>
          </a:xfrm>
          <a:prstGeom prst="rect">
            <a:avLst/>
          </a:prstGeom>
        </p:spPr>
      </p:pic>
      <p:sp>
        <p:nvSpPr>
          <p:cNvPr id="14" name="TextBox 13">
            <a:extLst>
              <a:ext uri="{FF2B5EF4-FFF2-40B4-BE49-F238E27FC236}">
                <a16:creationId xmlns:a16="http://schemas.microsoft.com/office/drawing/2014/main" id="{6834597E-9DCA-3444-AC7C-057D12DBBA5B}"/>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ACTVITY 1</a:t>
            </a:r>
          </a:p>
        </p:txBody>
      </p:sp>
    </p:spTree>
    <p:extLst>
      <p:ext uri="{BB962C8B-B14F-4D97-AF65-F5344CB8AC3E}">
        <p14:creationId xmlns:p14="http://schemas.microsoft.com/office/powerpoint/2010/main" val="386504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4D382B-66D0-584E-963E-0C8D5FC0EBF3}"/>
              </a:ext>
            </a:extLst>
          </p:cNvPr>
          <p:cNvSpPr txBox="1"/>
          <p:nvPr/>
        </p:nvSpPr>
        <p:spPr>
          <a:xfrm>
            <a:off x="407988" y="404813"/>
            <a:ext cx="6132661" cy="584775"/>
          </a:xfrm>
          <a:prstGeom prst="rect">
            <a:avLst/>
          </a:prstGeom>
          <a:noFill/>
        </p:spPr>
        <p:txBody>
          <a:bodyPr wrap="square" rtlCol="0">
            <a:spAutoFit/>
          </a:bodyPr>
          <a:lstStyle/>
          <a:p>
            <a:r>
              <a:rPr lang="en-US" sz="3200" b="1" dirty="0">
                <a:solidFill>
                  <a:srgbClr val="982632"/>
                </a:solidFill>
                <a:latin typeface="Univers LT Std 67 Bold Condense" panose="020B0603020202020204" pitchFamily="34" charset="0"/>
              </a:rPr>
              <a:t>ARMY BRIEF: </a:t>
            </a:r>
            <a:r>
              <a:rPr lang="en-US" sz="3200" dirty="0">
                <a:solidFill>
                  <a:srgbClr val="982632"/>
                </a:solidFill>
                <a:latin typeface="Univers LT Std 47 Light Condens" panose="020B0406020202040204" pitchFamily="34" charset="0"/>
              </a:rPr>
              <a:t>ACT WITH INTEGRITY</a:t>
            </a:r>
          </a:p>
        </p:txBody>
      </p:sp>
      <p:cxnSp>
        <p:nvCxnSpPr>
          <p:cNvPr id="4" name="Straight Connector 3">
            <a:extLst>
              <a:ext uri="{FF2B5EF4-FFF2-40B4-BE49-F238E27FC236}">
                <a16:creationId xmlns:a16="http://schemas.microsoft.com/office/drawing/2014/main" id="{4926456E-1005-A746-9EC9-3D0EC1E39D76}"/>
              </a:ext>
            </a:extLst>
          </p:cNvPr>
          <p:cNvCxnSpPr/>
          <p:nvPr/>
        </p:nvCxnSpPr>
        <p:spPr>
          <a:xfrm>
            <a:off x="6152368" y="1649641"/>
            <a:ext cx="0" cy="4434214"/>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0CD3F69-BB58-3C4F-84D2-AAFD26D2A0DD}"/>
              </a:ext>
            </a:extLst>
          </p:cNvPr>
          <p:cNvCxnSpPr>
            <a:cxnSpLocks/>
          </p:cNvCxnSpPr>
          <p:nvPr/>
        </p:nvCxnSpPr>
        <p:spPr>
          <a:xfrm flipH="1">
            <a:off x="3298523" y="3866748"/>
            <a:ext cx="5707691"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9E3C211-8655-9444-A63A-29E25FFBE38A}"/>
              </a:ext>
            </a:extLst>
          </p:cNvPr>
          <p:cNvSpPr/>
          <p:nvPr/>
        </p:nvSpPr>
        <p:spPr>
          <a:xfrm>
            <a:off x="5579134" y="1180132"/>
            <a:ext cx="1146468" cy="369332"/>
          </a:xfrm>
          <a:prstGeom prst="rect">
            <a:avLst/>
          </a:prstGeom>
        </p:spPr>
        <p:txBody>
          <a:bodyPr wrap="none">
            <a:spAutoFit/>
          </a:bodyPr>
          <a:lstStyle/>
          <a:p>
            <a:r>
              <a:rPr lang="en-GB" dirty="0">
                <a:solidFill>
                  <a:srgbClr val="972632"/>
                </a:solidFill>
                <a:latin typeface="Arial" panose="020B0604020202020204" pitchFamily="34" charset="0"/>
              </a:rPr>
              <a:t>Any price</a:t>
            </a:r>
            <a:endParaRPr lang="en-GB" dirty="0">
              <a:solidFill>
                <a:srgbClr val="972632"/>
              </a:solidFill>
              <a:effectLst/>
              <a:latin typeface="Arial" panose="020B0604020202020204" pitchFamily="34" charset="0"/>
            </a:endParaRPr>
          </a:p>
        </p:txBody>
      </p:sp>
      <p:sp>
        <p:nvSpPr>
          <p:cNvPr id="8" name="Rectangle 7">
            <a:extLst>
              <a:ext uri="{FF2B5EF4-FFF2-40B4-BE49-F238E27FC236}">
                <a16:creationId xmlns:a16="http://schemas.microsoft.com/office/drawing/2014/main" id="{84B3A2DE-73DB-564D-A426-5F299F9E9F81}"/>
              </a:ext>
            </a:extLst>
          </p:cNvPr>
          <p:cNvSpPr/>
          <p:nvPr/>
        </p:nvSpPr>
        <p:spPr>
          <a:xfrm>
            <a:off x="5380362" y="6184032"/>
            <a:ext cx="1544012" cy="369332"/>
          </a:xfrm>
          <a:prstGeom prst="rect">
            <a:avLst/>
          </a:prstGeom>
        </p:spPr>
        <p:txBody>
          <a:bodyPr wrap="none">
            <a:spAutoFit/>
          </a:bodyPr>
          <a:lstStyle/>
          <a:p>
            <a:r>
              <a:rPr lang="en-GB" dirty="0">
                <a:solidFill>
                  <a:srgbClr val="982632"/>
                </a:solidFill>
              </a:rPr>
              <a:t>Original price</a:t>
            </a:r>
          </a:p>
        </p:txBody>
      </p:sp>
      <p:sp>
        <p:nvSpPr>
          <p:cNvPr id="9" name="Rectangle 8">
            <a:extLst>
              <a:ext uri="{FF2B5EF4-FFF2-40B4-BE49-F238E27FC236}">
                <a16:creationId xmlns:a16="http://schemas.microsoft.com/office/drawing/2014/main" id="{B62D7857-8E0F-4F46-A5FB-BACD11FC8EA6}"/>
              </a:ext>
            </a:extLst>
          </p:cNvPr>
          <p:cNvSpPr/>
          <p:nvPr/>
        </p:nvSpPr>
        <p:spPr>
          <a:xfrm>
            <a:off x="9152193" y="3682082"/>
            <a:ext cx="2108269" cy="369332"/>
          </a:xfrm>
          <a:prstGeom prst="rect">
            <a:avLst/>
          </a:prstGeom>
        </p:spPr>
        <p:txBody>
          <a:bodyPr wrap="none">
            <a:spAutoFit/>
          </a:bodyPr>
          <a:lstStyle/>
          <a:p>
            <a:r>
              <a:rPr lang="en-GB" dirty="0">
                <a:solidFill>
                  <a:srgbClr val="982632"/>
                </a:solidFill>
              </a:rPr>
              <a:t>Strict, fair rationing</a:t>
            </a:r>
          </a:p>
        </p:txBody>
      </p:sp>
      <p:sp>
        <p:nvSpPr>
          <p:cNvPr id="10" name="Rectangle 9">
            <a:extLst>
              <a:ext uri="{FF2B5EF4-FFF2-40B4-BE49-F238E27FC236}">
                <a16:creationId xmlns:a16="http://schemas.microsoft.com/office/drawing/2014/main" id="{4F661E86-1914-AF4C-8E4B-B17B0A2A19DE}"/>
              </a:ext>
            </a:extLst>
          </p:cNvPr>
          <p:cNvSpPr/>
          <p:nvPr/>
        </p:nvSpPr>
        <p:spPr>
          <a:xfrm>
            <a:off x="407988" y="3682082"/>
            <a:ext cx="2698175" cy="369332"/>
          </a:xfrm>
          <a:prstGeom prst="rect">
            <a:avLst/>
          </a:prstGeom>
        </p:spPr>
        <p:txBody>
          <a:bodyPr wrap="none">
            <a:spAutoFit/>
          </a:bodyPr>
          <a:lstStyle/>
          <a:p>
            <a:r>
              <a:rPr lang="en-GB" dirty="0">
                <a:solidFill>
                  <a:srgbClr val="982632"/>
                </a:solidFill>
              </a:rPr>
              <a:t>As much as you can buy</a:t>
            </a:r>
          </a:p>
        </p:txBody>
      </p:sp>
      <p:sp>
        <p:nvSpPr>
          <p:cNvPr id="11" name="TextBox 10">
            <a:extLst>
              <a:ext uri="{FF2B5EF4-FFF2-40B4-BE49-F238E27FC236}">
                <a16:creationId xmlns:a16="http://schemas.microsoft.com/office/drawing/2014/main" id="{8D04042F-8B97-4247-9C7C-4BDA32CDE5F7}"/>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ACTVITY 1</a:t>
            </a:r>
          </a:p>
        </p:txBody>
      </p:sp>
    </p:spTree>
    <p:extLst>
      <p:ext uri="{BB962C8B-B14F-4D97-AF65-F5344CB8AC3E}">
        <p14:creationId xmlns:p14="http://schemas.microsoft.com/office/powerpoint/2010/main" val="115766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F1A2E3-F6C6-FB47-BAD8-E92238FB371F}"/>
              </a:ext>
            </a:extLst>
          </p:cNvPr>
          <p:cNvSpPr/>
          <p:nvPr/>
        </p:nvSpPr>
        <p:spPr>
          <a:xfrm>
            <a:off x="1080482" y="677599"/>
            <a:ext cx="4975934" cy="521809"/>
          </a:xfrm>
          <a:prstGeom prst="rect">
            <a:avLst/>
          </a:prstGeom>
        </p:spPr>
        <p:txBody>
          <a:bodyPr wrap="square">
            <a:spAutoFit/>
          </a:bodyPr>
          <a:lstStyle/>
          <a:p>
            <a:r>
              <a:rPr lang="en-GB" sz="2800" b="1" dirty="0">
                <a:solidFill>
                  <a:srgbClr val="972632"/>
                </a:solidFill>
                <a:effectLst/>
                <a:latin typeface="Univers LT Std 67 Bold Condense" panose="020B0603020202020204" pitchFamily="34" charset="0"/>
              </a:rPr>
              <a:t>ARMY BRIEF: </a:t>
            </a:r>
            <a:r>
              <a:rPr lang="en-GB" sz="2800" dirty="0">
                <a:solidFill>
                  <a:srgbClr val="972632"/>
                </a:solidFill>
                <a:latin typeface="Univers LT Std 47 Light Condens" panose="020B0406020202040204" pitchFamily="34" charset="0"/>
              </a:rPr>
              <a:t>SHARE SUPPLIES</a:t>
            </a:r>
            <a:endParaRPr lang="en-GB" sz="2800" dirty="0">
              <a:solidFill>
                <a:srgbClr val="972632"/>
              </a:solidFill>
              <a:effectLst/>
              <a:latin typeface="Univers LT Std 47 Light Condens" panose="020B0406020202040204" pitchFamily="34" charset="0"/>
            </a:endParaRPr>
          </a:p>
        </p:txBody>
      </p:sp>
      <p:cxnSp>
        <p:nvCxnSpPr>
          <p:cNvPr id="3" name="Straight Connector 2">
            <a:extLst>
              <a:ext uri="{FF2B5EF4-FFF2-40B4-BE49-F238E27FC236}">
                <a16:creationId xmlns:a16="http://schemas.microsoft.com/office/drawing/2014/main" id="{37A45B10-95FF-E84E-8704-0831800EC65A}"/>
              </a:ext>
            </a:extLst>
          </p:cNvPr>
          <p:cNvCxnSpPr>
            <a:cxnSpLocks/>
          </p:cNvCxnSpPr>
          <p:nvPr/>
        </p:nvCxnSpPr>
        <p:spPr>
          <a:xfrm>
            <a:off x="930442" y="1234924"/>
            <a:ext cx="6577263"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7D2F935-E7DE-114D-8A11-4EED1E1FD00F}"/>
              </a:ext>
            </a:extLst>
          </p:cNvPr>
          <p:cNvSpPr/>
          <p:nvPr/>
        </p:nvSpPr>
        <p:spPr>
          <a:xfrm>
            <a:off x="1080482" y="1568868"/>
            <a:ext cx="5897833" cy="1277273"/>
          </a:xfrm>
          <a:prstGeom prst="rect">
            <a:avLst/>
          </a:prstGeom>
        </p:spPr>
        <p:txBody>
          <a:bodyPr wrap="square">
            <a:spAutoFit/>
          </a:bodyPr>
          <a:lstStyle/>
          <a:p>
            <a:pPr>
              <a:spcAft>
                <a:spcPts val="600"/>
              </a:spcAft>
            </a:pPr>
            <a:r>
              <a:rPr lang="en-GB" b="1" dirty="0">
                <a:solidFill>
                  <a:srgbClr val="982632"/>
                </a:solidFill>
              </a:rPr>
              <a:t>Ezra, Jaden, Priya, Nora, Indi and Anselm live on the same estate.</a:t>
            </a:r>
          </a:p>
          <a:p>
            <a:pPr>
              <a:spcAft>
                <a:spcPts val="600"/>
              </a:spcAft>
            </a:pPr>
            <a:r>
              <a:rPr lang="en-GB" b="1" dirty="0">
                <a:solidFill>
                  <a:srgbClr val="982632"/>
                </a:solidFill>
              </a:rPr>
              <a:t>They have been asked to share their supplies, using integrity and fairness.</a:t>
            </a:r>
          </a:p>
        </p:txBody>
      </p:sp>
      <p:cxnSp>
        <p:nvCxnSpPr>
          <p:cNvPr id="5" name="Straight Connector 4">
            <a:extLst>
              <a:ext uri="{FF2B5EF4-FFF2-40B4-BE49-F238E27FC236}">
                <a16:creationId xmlns:a16="http://schemas.microsoft.com/office/drawing/2014/main" id="{62DA59A9-5B6C-CC40-B840-0706A574A751}"/>
              </a:ext>
            </a:extLst>
          </p:cNvPr>
          <p:cNvCxnSpPr>
            <a:cxnSpLocks/>
          </p:cNvCxnSpPr>
          <p:nvPr/>
        </p:nvCxnSpPr>
        <p:spPr>
          <a:xfrm>
            <a:off x="930442" y="3229333"/>
            <a:ext cx="6545179"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pic>
        <p:nvPicPr>
          <p:cNvPr id="12" name="Picture 11" descr="A drawing of a face&#10;&#10;Description automatically generated">
            <a:extLst>
              <a:ext uri="{FF2B5EF4-FFF2-40B4-BE49-F238E27FC236}">
                <a16:creationId xmlns:a16="http://schemas.microsoft.com/office/drawing/2014/main" id="{7E8C0946-5324-254F-9A5F-2775F5AC1E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377" y="3523151"/>
            <a:ext cx="482600" cy="469900"/>
          </a:xfrm>
          <a:prstGeom prst="rect">
            <a:avLst/>
          </a:prstGeom>
        </p:spPr>
      </p:pic>
      <p:sp>
        <p:nvSpPr>
          <p:cNvPr id="16" name="Rectangle 15">
            <a:extLst>
              <a:ext uri="{FF2B5EF4-FFF2-40B4-BE49-F238E27FC236}">
                <a16:creationId xmlns:a16="http://schemas.microsoft.com/office/drawing/2014/main" id="{DC2C0813-4F90-BA4E-BC62-EF41940E07C4}"/>
              </a:ext>
            </a:extLst>
          </p:cNvPr>
          <p:cNvSpPr/>
          <p:nvPr/>
        </p:nvSpPr>
        <p:spPr>
          <a:xfrm>
            <a:off x="1882149" y="3573758"/>
            <a:ext cx="5470629" cy="369332"/>
          </a:xfrm>
          <a:prstGeom prst="rect">
            <a:avLst/>
          </a:prstGeom>
        </p:spPr>
        <p:txBody>
          <a:bodyPr wrap="square">
            <a:spAutoFit/>
          </a:bodyPr>
          <a:lstStyle/>
          <a:p>
            <a:r>
              <a:rPr lang="en-GB" dirty="0">
                <a:solidFill>
                  <a:srgbClr val="982632"/>
                </a:solidFill>
              </a:rPr>
              <a:t>What would your character be most worried about?</a:t>
            </a:r>
          </a:p>
        </p:txBody>
      </p:sp>
      <p:pic>
        <p:nvPicPr>
          <p:cNvPr id="14" name="Picture 13" descr="A drawing of a face&#10;&#10;Description automatically generated">
            <a:extLst>
              <a:ext uri="{FF2B5EF4-FFF2-40B4-BE49-F238E27FC236}">
                <a16:creationId xmlns:a16="http://schemas.microsoft.com/office/drawing/2014/main" id="{09CCE207-F943-CE4C-887E-2D0DE9BFCF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377" y="4394571"/>
            <a:ext cx="482600" cy="469900"/>
          </a:xfrm>
          <a:prstGeom prst="rect">
            <a:avLst/>
          </a:prstGeom>
        </p:spPr>
      </p:pic>
      <p:sp>
        <p:nvSpPr>
          <p:cNvPr id="15" name="Rectangle 14">
            <a:extLst>
              <a:ext uri="{FF2B5EF4-FFF2-40B4-BE49-F238E27FC236}">
                <a16:creationId xmlns:a16="http://schemas.microsoft.com/office/drawing/2014/main" id="{BF0A6081-9FD9-1D43-9907-1894CC85F690}"/>
              </a:ext>
            </a:extLst>
          </p:cNvPr>
          <p:cNvSpPr/>
          <p:nvPr/>
        </p:nvSpPr>
        <p:spPr>
          <a:xfrm>
            <a:off x="1882149" y="4336858"/>
            <a:ext cx="4706541" cy="646331"/>
          </a:xfrm>
          <a:prstGeom prst="rect">
            <a:avLst/>
          </a:prstGeom>
        </p:spPr>
        <p:txBody>
          <a:bodyPr wrap="square">
            <a:spAutoFit/>
          </a:bodyPr>
          <a:lstStyle/>
          <a:p>
            <a:r>
              <a:rPr lang="en-GB" dirty="0">
                <a:solidFill>
                  <a:srgbClr val="982632"/>
                </a:solidFill>
              </a:rPr>
              <a:t>Stocks are running low. What kind of food would your character most want or need?</a:t>
            </a:r>
          </a:p>
        </p:txBody>
      </p:sp>
      <p:pic>
        <p:nvPicPr>
          <p:cNvPr id="17" name="Picture 16" descr="A drawing of a face&#10;&#10;Description automatically generated">
            <a:extLst>
              <a:ext uri="{FF2B5EF4-FFF2-40B4-BE49-F238E27FC236}">
                <a16:creationId xmlns:a16="http://schemas.microsoft.com/office/drawing/2014/main" id="{53EEF4C2-C025-C042-9D94-C44CF72D63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377" y="5326996"/>
            <a:ext cx="482600" cy="469900"/>
          </a:xfrm>
          <a:prstGeom prst="rect">
            <a:avLst/>
          </a:prstGeom>
        </p:spPr>
      </p:pic>
      <p:sp>
        <p:nvSpPr>
          <p:cNvPr id="19" name="Rectangle 18">
            <a:extLst>
              <a:ext uri="{FF2B5EF4-FFF2-40B4-BE49-F238E27FC236}">
                <a16:creationId xmlns:a16="http://schemas.microsoft.com/office/drawing/2014/main" id="{7D4B93B5-4B9C-4842-A369-D54ADB3588F7}"/>
              </a:ext>
            </a:extLst>
          </p:cNvPr>
          <p:cNvSpPr/>
          <p:nvPr/>
        </p:nvSpPr>
        <p:spPr>
          <a:xfrm>
            <a:off x="1882149" y="5360399"/>
            <a:ext cx="4706541" cy="369332"/>
          </a:xfrm>
          <a:prstGeom prst="rect">
            <a:avLst/>
          </a:prstGeom>
        </p:spPr>
        <p:txBody>
          <a:bodyPr wrap="square">
            <a:spAutoFit/>
          </a:bodyPr>
          <a:lstStyle/>
          <a:p>
            <a:r>
              <a:rPr lang="en-GB" dirty="0">
                <a:solidFill>
                  <a:srgbClr val="982632"/>
                </a:solidFill>
              </a:rPr>
              <a:t>What could they give away and share?</a:t>
            </a:r>
          </a:p>
        </p:txBody>
      </p:sp>
      <p:pic>
        <p:nvPicPr>
          <p:cNvPr id="20" name="Picture 19">
            <a:extLst>
              <a:ext uri="{FF2B5EF4-FFF2-40B4-BE49-F238E27FC236}">
                <a16:creationId xmlns:a16="http://schemas.microsoft.com/office/drawing/2014/main" id="{A6F040EA-3E26-054B-8567-156CC2B3E6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7172" y="936075"/>
            <a:ext cx="4795054" cy="5530404"/>
          </a:xfrm>
          <a:prstGeom prst="rect">
            <a:avLst/>
          </a:prstGeom>
        </p:spPr>
      </p:pic>
      <p:sp>
        <p:nvSpPr>
          <p:cNvPr id="18" name="TextBox 17">
            <a:extLst>
              <a:ext uri="{FF2B5EF4-FFF2-40B4-BE49-F238E27FC236}">
                <a16:creationId xmlns:a16="http://schemas.microsoft.com/office/drawing/2014/main" id="{92B41EC6-D2C0-4B45-928F-CA163AE031C2}"/>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ACTVITY 2</a:t>
            </a:r>
          </a:p>
        </p:txBody>
      </p:sp>
    </p:spTree>
    <p:extLst>
      <p:ext uri="{BB962C8B-B14F-4D97-AF65-F5344CB8AC3E}">
        <p14:creationId xmlns:p14="http://schemas.microsoft.com/office/powerpoint/2010/main" val="3467185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E2352A-29EA-9A43-A280-DE2FB73F3933}"/>
              </a:ext>
            </a:extLst>
          </p:cNvPr>
          <p:cNvSpPr txBox="1"/>
          <p:nvPr/>
        </p:nvSpPr>
        <p:spPr>
          <a:xfrm>
            <a:off x="407988" y="404813"/>
            <a:ext cx="6132661" cy="584775"/>
          </a:xfrm>
          <a:prstGeom prst="rect">
            <a:avLst/>
          </a:prstGeom>
          <a:noFill/>
        </p:spPr>
        <p:txBody>
          <a:bodyPr wrap="square" rtlCol="0">
            <a:spAutoFit/>
          </a:bodyPr>
          <a:lstStyle/>
          <a:p>
            <a:r>
              <a:rPr lang="en-US" sz="3200" b="1" dirty="0">
                <a:solidFill>
                  <a:srgbClr val="982632"/>
                </a:solidFill>
                <a:latin typeface="Univers LT Std 67 Bold Condense" panose="020B0603020202020204" pitchFamily="34" charset="0"/>
              </a:rPr>
              <a:t>ARMY BRIEF: </a:t>
            </a:r>
            <a:r>
              <a:rPr lang="en-US" sz="3200" dirty="0">
                <a:solidFill>
                  <a:srgbClr val="982632"/>
                </a:solidFill>
                <a:latin typeface="Univers LT Std 47 Light Condens" panose="020B0406020202040204" pitchFamily="34" charset="0"/>
              </a:rPr>
              <a:t>SHARE SUPPLIES</a:t>
            </a:r>
          </a:p>
        </p:txBody>
      </p:sp>
      <p:sp>
        <p:nvSpPr>
          <p:cNvPr id="3" name="Rectangle 2">
            <a:extLst>
              <a:ext uri="{FF2B5EF4-FFF2-40B4-BE49-F238E27FC236}">
                <a16:creationId xmlns:a16="http://schemas.microsoft.com/office/drawing/2014/main" id="{6EA738F5-27DC-BF41-A8FF-E64B995253F0}"/>
              </a:ext>
            </a:extLst>
          </p:cNvPr>
          <p:cNvSpPr/>
          <p:nvPr/>
        </p:nvSpPr>
        <p:spPr>
          <a:xfrm>
            <a:off x="407989" y="1215025"/>
            <a:ext cx="10960228" cy="5373665"/>
          </a:xfrm>
          <a:prstGeom prst="rect">
            <a:avLst/>
          </a:prstGeom>
          <a:noFill/>
          <a:ln>
            <a:solidFill>
              <a:srgbClr val="982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0DC14A5-C901-AB4F-BFD9-F793B96ECC01}"/>
              </a:ext>
            </a:extLst>
          </p:cNvPr>
          <p:cNvCxnSpPr>
            <a:cxnSpLocks/>
            <a:stCxn id="3" idx="1"/>
            <a:endCxn id="3" idx="3"/>
          </p:cNvCxnSpPr>
          <p:nvPr/>
        </p:nvCxnSpPr>
        <p:spPr>
          <a:xfrm>
            <a:off x="407989" y="3901858"/>
            <a:ext cx="10960228" cy="0"/>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22632D-D24F-6A45-824A-A3790530D44B}"/>
              </a:ext>
            </a:extLst>
          </p:cNvPr>
          <p:cNvCxnSpPr/>
          <p:nvPr/>
        </p:nvCxnSpPr>
        <p:spPr>
          <a:xfrm>
            <a:off x="3927868" y="1215025"/>
            <a:ext cx="0" cy="5373665"/>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8CD33E-9CE8-244A-A376-E079A9D78524}"/>
              </a:ext>
            </a:extLst>
          </p:cNvPr>
          <p:cNvCxnSpPr/>
          <p:nvPr/>
        </p:nvCxnSpPr>
        <p:spPr>
          <a:xfrm>
            <a:off x="7664800" y="1215025"/>
            <a:ext cx="0" cy="5373665"/>
          </a:xfrm>
          <a:prstGeom prst="line">
            <a:avLst/>
          </a:prstGeom>
          <a:ln>
            <a:solidFill>
              <a:srgbClr val="98263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8348D55-80E4-044B-96C8-15A594945998}"/>
              </a:ext>
            </a:extLst>
          </p:cNvPr>
          <p:cNvSpPr/>
          <p:nvPr/>
        </p:nvSpPr>
        <p:spPr>
          <a:xfrm>
            <a:off x="465424" y="1343798"/>
            <a:ext cx="1048942" cy="461665"/>
          </a:xfrm>
          <a:prstGeom prst="rect">
            <a:avLst/>
          </a:prstGeom>
        </p:spPr>
        <p:txBody>
          <a:bodyPr wrap="square">
            <a:spAutoFit/>
          </a:bodyPr>
          <a:lstStyle/>
          <a:p>
            <a:pPr>
              <a:spcAft>
                <a:spcPts val="600"/>
              </a:spcAft>
            </a:pPr>
            <a:r>
              <a:rPr lang="en-GB" sz="2400" b="1" dirty="0">
                <a:solidFill>
                  <a:srgbClr val="982632"/>
                </a:solidFill>
                <a:latin typeface="Univers LT Std 67 Bold Condense" panose="020B0603020202020204" pitchFamily="34" charset="0"/>
              </a:rPr>
              <a:t>NORA</a:t>
            </a:r>
          </a:p>
        </p:txBody>
      </p:sp>
      <p:sp>
        <p:nvSpPr>
          <p:cNvPr id="14" name="Rectangle 13">
            <a:extLst>
              <a:ext uri="{FF2B5EF4-FFF2-40B4-BE49-F238E27FC236}">
                <a16:creationId xmlns:a16="http://schemas.microsoft.com/office/drawing/2014/main" id="{C9E8CAA4-C86E-DA4E-919B-3D69189367F8}"/>
              </a:ext>
            </a:extLst>
          </p:cNvPr>
          <p:cNvSpPr/>
          <p:nvPr/>
        </p:nvSpPr>
        <p:spPr>
          <a:xfrm>
            <a:off x="465423" y="1740425"/>
            <a:ext cx="3252583" cy="1877437"/>
          </a:xfrm>
          <a:prstGeom prst="rect">
            <a:avLst/>
          </a:prstGeom>
        </p:spPr>
        <p:txBody>
          <a:bodyPr wrap="square">
            <a:spAutoFit/>
          </a:bodyPr>
          <a:lstStyle/>
          <a:p>
            <a:pPr marL="285750" indent="-285750">
              <a:buFont typeface="Arial" panose="020B0604020202020204" pitchFamily="34" charset="0"/>
              <a:buChar char="•"/>
            </a:pPr>
            <a:r>
              <a:rPr lang="en-GB" sz="1400" dirty="0">
                <a:solidFill>
                  <a:srgbClr val="982632"/>
                </a:solidFill>
              </a:rPr>
              <a:t>Mum, with three children aged 10 months, 3 and 5.</a:t>
            </a:r>
          </a:p>
          <a:p>
            <a:pPr marL="285750" indent="-285750">
              <a:buFont typeface="Arial" panose="020B0604020202020204" pitchFamily="34" charset="0"/>
              <a:buChar char="•"/>
            </a:pPr>
            <a:r>
              <a:rPr lang="en-GB" sz="1400" dirty="0">
                <a:solidFill>
                  <a:srgbClr val="982632"/>
                </a:solidFill>
              </a:rPr>
              <a:t>Has no fresh food</a:t>
            </a:r>
            <a:br>
              <a:rPr lang="en-GB" sz="1600" dirty="0">
                <a:solidFill>
                  <a:srgbClr val="982632"/>
                </a:solidFill>
              </a:rPr>
            </a:br>
            <a:endParaRPr lang="en-GB" sz="1600" dirty="0">
              <a:solidFill>
                <a:srgbClr val="982632"/>
              </a:solidFill>
            </a:endParaRPr>
          </a:p>
          <a:p>
            <a:r>
              <a:rPr lang="en-GB" sz="1600" b="1" dirty="0">
                <a:solidFill>
                  <a:srgbClr val="982632"/>
                </a:solidFill>
                <a:latin typeface="Univers LT Std 67 Bold Condense" panose="020B0603020202020204" pitchFamily="34" charset="0"/>
              </a:rPr>
              <a:t>SUPPLIES:</a:t>
            </a:r>
          </a:p>
          <a:p>
            <a:r>
              <a:rPr lang="en-GB" sz="1400" dirty="0">
                <a:solidFill>
                  <a:srgbClr val="982632"/>
                </a:solidFill>
              </a:rPr>
              <a:t>30 jars baby food</a:t>
            </a:r>
          </a:p>
          <a:p>
            <a:r>
              <a:rPr lang="en-GB" sz="1400" dirty="0">
                <a:solidFill>
                  <a:srgbClr val="982632"/>
                </a:solidFill>
              </a:rPr>
              <a:t>5 large boxes breakfast cereal</a:t>
            </a:r>
          </a:p>
          <a:p>
            <a:r>
              <a:rPr lang="en-GB" sz="1400" dirty="0">
                <a:solidFill>
                  <a:srgbClr val="982632"/>
                </a:solidFill>
              </a:rPr>
              <a:t>5 cartons UHT milk</a:t>
            </a:r>
            <a:endParaRPr lang="en-GB" sz="2000" b="1" dirty="0">
              <a:solidFill>
                <a:srgbClr val="982632"/>
              </a:solidFill>
              <a:latin typeface="Univers LT Std 67 Bold Condense" panose="020B0603020202020204" pitchFamily="34" charset="0"/>
            </a:endParaRPr>
          </a:p>
        </p:txBody>
      </p:sp>
      <p:sp>
        <p:nvSpPr>
          <p:cNvPr id="15" name="Rectangle 14">
            <a:extLst>
              <a:ext uri="{FF2B5EF4-FFF2-40B4-BE49-F238E27FC236}">
                <a16:creationId xmlns:a16="http://schemas.microsoft.com/office/drawing/2014/main" id="{0A04E559-2233-7B43-84FF-E84894829310}"/>
              </a:ext>
            </a:extLst>
          </p:cNvPr>
          <p:cNvSpPr/>
          <p:nvPr/>
        </p:nvSpPr>
        <p:spPr>
          <a:xfrm>
            <a:off x="4064989" y="1343798"/>
            <a:ext cx="1048942" cy="461665"/>
          </a:xfrm>
          <a:prstGeom prst="rect">
            <a:avLst/>
          </a:prstGeom>
        </p:spPr>
        <p:txBody>
          <a:bodyPr wrap="square">
            <a:spAutoFit/>
          </a:bodyPr>
          <a:lstStyle/>
          <a:p>
            <a:pPr>
              <a:spcAft>
                <a:spcPts val="600"/>
              </a:spcAft>
            </a:pPr>
            <a:r>
              <a:rPr lang="en-GB" sz="2400" b="1" dirty="0">
                <a:solidFill>
                  <a:srgbClr val="982632"/>
                </a:solidFill>
                <a:latin typeface="Univers LT Std 67 Bold Condense" panose="020B0603020202020204" pitchFamily="34" charset="0"/>
              </a:rPr>
              <a:t>EZRA</a:t>
            </a:r>
          </a:p>
        </p:txBody>
      </p:sp>
      <p:sp>
        <p:nvSpPr>
          <p:cNvPr id="16" name="Rectangle 15">
            <a:extLst>
              <a:ext uri="{FF2B5EF4-FFF2-40B4-BE49-F238E27FC236}">
                <a16:creationId xmlns:a16="http://schemas.microsoft.com/office/drawing/2014/main" id="{89A11178-DE8F-4D4A-BC4F-4F9A36B3D410}"/>
              </a:ext>
            </a:extLst>
          </p:cNvPr>
          <p:cNvSpPr/>
          <p:nvPr/>
        </p:nvSpPr>
        <p:spPr>
          <a:xfrm>
            <a:off x="4064988" y="1740425"/>
            <a:ext cx="3252583" cy="1877437"/>
          </a:xfrm>
          <a:prstGeom prst="rect">
            <a:avLst/>
          </a:prstGeom>
        </p:spPr>
        <p:txBody>
          <a:bodyPr wrap="square">
            <a:spAutoFit/>
          </a:bodyPr>
          <a:lstStyle/>
          <a:p>
            <a:pPr marL="285750" indent="-285750">
              <a:buFont typeface="Arial" panose="020B0604020202020204" pitchFamily="34" charset="0"/>
              <a:buChar char="•"/>
            </a:pPr>
            <a:r>
              <a:rPr lang="en-GB" sz="1400" dirty="0">
                <a:solidFill>
                  <a:srgbClr val="982632"/>
                </a:solidFill>
              </a:rPr>
              <a:t>Single</a:t>
            </a:r>
          </a:p>
          <a:p>
            <a:pPr marL="285750" indent="-285750">
              <a:buFont typeface="Arial" panose="020B0604020202020204" pitchFamily="34" charset="0"/>
              <a:buChar char="•"/>
            </a:pPr>
            <a:r>
              <a:rPr lang="en-GB" sz="1400" dirty="0">
                <a:solidFill>
                  <a:srgbClr val="982632"/>
                </a:solidFill>
              </a:rPr>
              <a:t>Eats out all the time, has almost no food</a:t>
            </a:r>
            <a:br>
              <a:rPr lang="en-GB" sz="1600" dirty="0">
                <a:solidFill>
                  <a:srgbClr val="982632"/>
                </a:solidFill>
              </a:rPr>
            </a:br>
            <a:endParaRPr lang="en-GB" sz="1600" dirty="0">
              <a:solidFill>
                <a:srgbClr val="982632"/>
              </a:solidFill>
            </a:endParaRPr>
          </a:p>
          <a:p>
            <a:r>
              <a:rPr lang="en-GB" sz="1600" b="1" dirty="0">
                <a:solidFill>
                  <a:srgbClr val="982632"/>
                </a:solidFill>
                <a:latin typeface="Univers LT Std 67 Bold Condense" panose="020B0603020202020204" pitchFamily="34" charset="0"/>
              </a:rPr>
              <a:t>SUPPLIES:</a:t>
            </a:r>
          </a:p>
          <a:p>
            <a:r>
              <a:rPr lang="en-GB" sz="1400" dirty="0">
                <a:solidFill>
                  <a:srgbClr val="982632"/>
                </a:solidFill>
              </a:rPr>
              <a:t>12 cans cola</a:t>
            </a:r>
          </a:p>
          <a:p>
            <a:r>
              <a:rPr lang="en-GB" sz="1400" dirty="0">
                <a:solidFill>
                  <a:srgbClr val="982632"/>
                </a:solidFill>
              </a:rPr>
              <a:t>2 jars coffee powder</a:t>
            </a:r>
          </a:p>
          <a:p>
            <a:r>
              <a:rPr lang="en-GB" sz="1400" dirty="0">
                <a:solidFill>
                  <a:srgbClr val="982632"/>
                </a:solidFill>
              </a:rPr>
              <a:t>24 oat bars</a:t>
            </a:r>
          </a:p>
        </p:txBody>
      </p:sp>
      <p:sp>
        <p:nvSpPr>
          <p:cNvPr id="17" name="Rectangle 16">
            <a:extLst>
              <a:ext uri="{FF2B5EF4-FFF2-40B4-BE49-F238E27FC236}">
                <a16:creationId xmlns:a16="http://schemas.microsoft.com/office/drawing/2014/main" id="{3CC79EE8-1955-6846-89AA-DA3AEAA6C5C6}"/>
              </a:ext>
            </a:extLst>
          </p:cNvPr>
          <p:cNvSpPr/>
          <p:nvPr/>
        </p:nvSpPr>
        <p:spPr>
          <a:xfrm>
            <a:off x="7761153" y="1343798"/>
            <a:ext cx="1048942" cy="461665"/>
          </a:xfrm>
          <a:prstGeom prst="rect">
            <a:avLst/>
          </a:prstGeom>
        </p:spPr>
        <p:txBody>
          <a:bodyPr wrap="square">
            <a:spAutoFit/>
          </a:bodyPr>
          <a:lstStyle/>
          <a:p>
            <a:pPr>
              <a:spcAft>
                <a:spcPts val="600"/>
              </a:spcAft>
            </a:pPr>
            <a:r>
              <a:rPr lang="en-GB" sz="2400" b="1" dirty="0">
                <a:solidFill>
                  <a:srgbClr val="982632"/>
                </a:solidFill>
                <a:latin typeface="Univers LT Std 67 Bold Condense" panose="020B0603020202020204" pitchFamily="34" charset="0"/>
              </a:rPr>
              <a:t>PRIYA</a:t>
            </a:r>
          </a:p>
        </p:txBody>
      </p:sp>
      <p:sp>
        <p:nvSpPr>
          <p:cNvPr id="18" name="Rectangle 17">
            <a:extLst>
              <a:ext uri="{FF2B5EF4-FFF2-40B4-BE49-F238E27FC236}">
                <a16:creationId xmlns:a16="http://schemas.microsoft.com/office/drawing/2014/main" id="{1017D884-3853-E746-A9E9-2303C84DC679}"/>
              </a:ext>
            </a:extLst>
          </p:cNvPr>
          <p:cNvSpPr/>
          <p:nvPr/>
        </p:nvSpPr>
        <p:spPr>
          <a:xfrm>
            <a:off x="7761152" y="1740425"/>
            <a:ext cx="3628368" cy="1723549"/>
          </a:xfrm>
          <a:prstGeom prst="rect">
            <a:avLst/>
          </a:prstGeom>
        </p:spPr>
        <p:txBody>
          <a:bodyPr wrap="square">
            <a:spAutoFit/>
          </a:bodyPr>
          <a:lstStyle/>
          <a:p>
            <a:pPr marL="285750" indent="-285750">
              <a:buFont typeface="Arial" panose="020B0604020202020204" pitchFamily="34" charset="0"/>
              <a:buChar char="•"/>
            </a:pPr>
            <a:r>
              <a:rPr lang="en-GB" sz="1400" dirty="0">
                <a:solidFill>
                  <a:srgbClr val="982632"/>
                </a:solidFill>
              </a:rPr>
              <a:t>Lives with partner</a:t>
            </a:r>
          </a:p>
          <a:p>
            <a:pPr marL="285750" indent="-285750">
              <a:buFont typeface="Arial" panose="020B0604020202020204" pitchFamily="34" charset="0"/>
              <a:buChar char="•"/>
            </a:pPr>
            <a:r>
              <a:rPr lang="en-GB" sz="1400" dirty="0">
                <a:solidFill>
                  <a:srgbClr val="982632"/>
                </a:solidFill>
              </a:rPr>
              <a:t>Has an allotment</a:t>
            </a:r>
            <a:br>
              <a:rPr lang="en-GB" sz="1600" dirty="0">
                <a:solidFill>
                  <a:srgbClr val="982632"/>
                </a:solidFill>
              </a:rPr>
            </a:br>
            <a:endParaRPr lang="en-GB" sz="1600" dirty="0">
              <a:solidFill>
                <a:srgbClr val="982632"/>
              </a:solidFill>
            </a:endParaRPr>
          </a:p>
          <a:p>
            <a:r>
              <a:rPr lang="en-GB" sz="1600" b="1" dirty="0">
                <a:solidFill>
                  <a:srgbClr val="982632"/>
                </a:solidFill>
                <a:latin typeface="Univers LT Std 67 Bold Condense" panose="020B0603020202020204" pitchFamily="34" charset="0"/>
              </a:rPr>
              <a:t>SUPPLIES:</a:t>
            </a:r>
          </a:p>
          <a:p>
            <a:r>
              <a:rPr lang="en-GB" sz="1400" dirty="0">
                <a:solidFill>
                  <a:srgbClr val="982632"/>
                </a:solidFill>
              </a:rPr>
              <a:t>8 large bags frozen fruit, defrosted</a:t>
            </a:r>
          </a:p>
          <a:p>
            <a:r>
              <a:rPr lang="en-GB" sz="1400" dirty="0">
                <a:solidFill>
                  <a:srgbClr val="982632"/>
                </a:solidFill>
              </a:rPr>
              <a:t>12 large bags frozen vegetables, defrosted</a:t>
            </a:r>
          </a:p>
          <a:p>
            <a:r>
              <a:rPr lang="en-GB" sz="1400" dirty="0">
                <a:solidFill>
                  <a:srgbClr val="982632"/>
                </a:solidFill>
              </a:rPr>
              <a:t>10 large bags potatoes</a:t>
            </a:r>
          </a:p>
        </p:txBody>
      </p:sp>
      <p:sp>
        <p:nvSpPr>
          <p:cNvPr id="25" name="Rectangle 24">
            <a:extLst>
              <a:ext uri="{FF2B5EF4-FFF2-40B4-BE49-F238E27FC236}">
                <a16:creationId xmlns:a16="http://schemas.microsoft.com/office/drawing/2014/main" id="{0A98333F-E047-1D4B-B750-DDEFFB2014F2}"/>
              </a:ext>
            </a:extLst>
          </p:cNvPr>
          <p:cNvSpPr/>
          <p:nvPr/>
        </p:nvSpPr>
        <p:spPr>
          <a:xfrm>
            <a:off x="480318" y="5175648"/>
            <a:ext cx="2012026" cy="307777"/>
          </a:xfrm>
          <a:prstGeom prst="rect">
            <a:avLst/>
          </a:prstGeom>
        </p:spPr>
        <p:txBody>
          <a:bodyPr wrap="none">
            <a:spAutoFit/>
          </a:bodyPr>
          <a:lstStyle/>
          <a:p>
            <a:r>
              <a:rPr lang="en-GB" sz="1400" dirty="0">
                <a:solidFill>
                  <a:srgbClr val="982632"/>
                </a:solidFill>
              </a:rPr>
              <a:t>Would like from others:</a:t>
            </a:r>
          </a:p>
        </p:txBody>
      </p:sp>
      <p:sp>
        <p:nvSpPr>
          <p:cNvPr id="26" name="Rectangle 25">
            <a:extLst>
              <a:ext uri="{FF2B5EF4-FFF2-40B4-BE49-F238E27FC236}">
                <a16:creationId xmlns:a16="http://schemas.microsoft.com/office/drawing/2014/main" id="{8726C267-7DAF-0541-9142-C470F8C925A5}"/>
              </a:ext>
            </a:extLst>
          </p:cNvPr>
          <p:cNvSpPr/>
          <p:nvPr/>
        </p:nvSpPr>
        <p:spPr>
          <a:xfrm>
            <a:off x="480318" y="3952220"/>
            <a:ext cx="1906291" cy="307777"/>
          </a:xfrm>
          <a:prstGeom prst="rect">
            <a:avLst/>
          </a:prstGeom>
        </p:spPr>
        <p:txBody>
          <a:bodyPr wrap="none">
            <a:spAutoFit/>
          </a:bodyPr>
          <a:lstStyle/>
          <a:p>
            <a:r>
              <a:rPr lang="en-GB" sz="1400" dirty="0">
                <a:solidFill>
                  <a:srgbClr val="972632"/>
                </a:solidFill>
                <a:latin typeface="Arial" panose="020B0604020202020204" pitchFamily="34" charset="0"/>
              </a:rPr>
              <a:t>Will be worried about:</a:t>
            </a:r>
            <a:endParaRPr lang="en-GB" sz="1400" dirty="0">
              <a:solidFill>
                <a:srgbClr val="972632"/>
              </a:solidFill>
              <a:effectLst/>
              <a:latin typeface="Arial" panose="020B0604020202020204" pitchFamily="34" charset="0"/>
            </a:endParaRPr>
          </a:p>
        </p:txBody>
      </p:sp>
      <p:sp>
        <p:nvSpPr>
          <p:cNvPr id="27" name="Rectangle 26">
            <a:extLst>
              <a:ext uri="{FF2B5EF4-FFF2-40B4-BE49-F238E27FC236}">
                <a16:creationId xmlns:a16="http://schemas.microsoft.com/office/drawing/2014/main" id="{CE108584-EA05-2640-9A14-AFBA56E3AD05}"/>
              </a:ext>
            </a:extLst>
          </p:cNvPr>
          <p:cNvSpPr/>
          <p:nvPr/>
        </p:nvSpPr>
        <p:spPr>
          <a:xfrm>
            <a:off x="4188023" y="5175648"/>
            <a:ext cx="2012026" cy="307777"/>
          </a:xfrm>
          <a:prstGeom prst="rect">
            <a:avLst/>
          </a:prstGeom>
        </p:spPr>
        <p:txBody>
          <a:bodyPr wrap="none">
            <a:spAutoFit/>
          </a:bodyPr>
          <a:lstStyle/>
          <a:p>
            <a:r>
              <a:rPr lang="en-GB" sz="1400" dirty="0">
                <a:solidFill>
                  <a:srgbClr val="982632"/>
                </a:solidFill>
              </a:rPr>
              <a:t>Would like from others:</a:t>
            </a:r>
          </a:p>
        </p:txBody>
      </p:sp>
      <p:sp>
        <p:nvSpPr>
          <p:cNvPr id="28" name="Rectangle 27">
            <a:extLst>
              <a:ext uri="{FF2B5EF4-FFF2-40B4-BE49-F238E27FC236}">
                <a16:creationId xmlns:a16="http://schemas.microsoft.com/office/drawing/2014/main" id="{0EBE42D7-3FA0-8341-B7AD-4C585C688B79}"/>
              </a:ext>
            </a:extLst>
          </p:cNvPr>
          <p:cNvSpPr/>
          <p:nvPr/>
        </p:nvSpPr>
        <p:spPr>
          <a:xfrm>
            <a:off x="4188023" y="3952220"/>
            <a:ext cx="1906291" cy="307777"/>
          </a:xfrm>
          <a:prstGeom prst="rect">
            <a:avLst/>
          </a:prstGeom>
        </p:spPr>
        <p:txBody>
          <a:bodyPr wrap="none">
            <a:spAutoFit/>
          </a:bodyPr>
          <a:lstStyle/>
          <a:p>
            <a:r>
              <a:rPr lang="en-GB" sz="1400" dirty="0">
                <a:solidFill>
                  <a:srgbClr val="972632"/>
                </a:solidFill>
                <a:latin typeface="Arial" panose="020B0604020202020204" pitchFamily="34" charset="0"/>
              </a:rPr>
              <a:t>Will be worried about:</a:t>
            </a:r>
            <a:endParaRPr lang="en-GB" sz="1400" dirty="0">
              <a:solidFill>
                <a:srgbClr val="972632"/>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89F765E5-414B-844B-A8D7-6B7D9BD9A11D}"/>
              </a:ext>
            </a:extLst>
          </p:cNvPr>
          <p:cNvSpPr/>
          <p:nvPr/>
        </p:nvSpPr>
        <p:spPr>
          <a:xfrm>
            <a:off x="7983409" y="5175648"/>
            <a:ext cx="2012026" cy="307777"/>
          </a:xfrm>
          <a:prstGeom prst="rect">
            <a:avLst/>
          </a:prstGeom>
        </p:spPr>
        <p:txBody>
          <a:bodyPr wrap="none">
            <a:spAutoFit/>
          </a:bodyPr>
          <a:lstStyle/>
          <a:p>
            <a:r>
              <a:rPr lang="en-GB" sz="1400" dirty="0">
                <a:solidFill>
                  <a:srgbClr val="982632"/>
                </a:solidFill>
              </a:rPr>
              <a:t>Would like from others:</a:t>
            </a:r>
          </a:p>
        </p:txBody>
      </p:sp>
      <p:sp>
        <p:nvSpPr>
          <p:cNvPr id="30" name="Rectangle 29">
            <a:extLst>
              <a:ext uri="{FF2B5EF4-FFF2-40B4-BE49-F238E27FC236}">
                <a16:creationId xmlns:a16="http://schemas.microsoft.com/office/drawing/2014/main" id="{0779AFAE-1571-7043-9173-A6AD55F93057}"/>
              </a:ext>
            </a:extLst>
          </p:cNvPr>
          <p:cNvSpPr/>
          <p:nvPr/>
        </p:nvSpPr>
        <p:spPr>
          <a:xfrm>
            <a:off x="7983409" y="3952220"/>
            <a:ext cx="1906291" cy="307777"/>
          </a:xfrm>
          <a:prstGeom prst="rect">
            <a:avLst/>
          </a:prstGeom>
        </p:spPr>
        <p:txBody>
          <a:bodyPr wrap="none">
            <a:spAutoFit/>
          </a:bodyPr>
          <a:lstStyle/>
          <a:p>
            <a:r>
              <a:rPr lang="en-GB" sz="1400" dirty="0">
                <a:solidFill>
                  <a:srgbClr val="972632"/>
                </a:solidFill>
                <a:latin typeface="Arial" panose="020B0604020202020204" pitchFamily="34" charset="0"/>
              </a:rPr>
              <a:t>Will be worried about:</a:t>
            </a:r>
            <a:endParaRPr lang="en-GB" sz="1400" dirty="0">
              <a:solidFill>
                <a:srgbClr val="972632"/>
              </a:solidFill>
              <a:effectLst/>
              <a:latin typeface="Arial" panose="020B0604020202020204" pitchFamily="34" charset="0"/>
            </a:endParaRPr>
          </a:p>
        </p:txBody>
      </p:sp>
      <p:sp>
        <p:nvSpPr>
          <p:cNvPr id="19" name="TextBox 18">
            <a:extLst>
              <a:ext uri="{FF2B5EF4-FFF2-40B4-BE49-F238E27FC236}">
                <a16:creationId xmlns:a16="http://schemas.microsoft.com/office/drawing/2014/main" id="{DE1595F8-D8E9-B442-8C43-DA2E06BB8488}"/>
              </a:ext>
            </a:extLst>
          </p:cNvPr>
          <p:cNvSpPr txBox="1"/>
          <p:nvPr/>
        </p:nvSpPr>
        <p:spPr>
          <a:xfrm rot="5400000">
            <a:off x="10163143" y="2425828"/>
            <a:ext cx="3272590" cy="400110"/>
          </a:xfrm>
          <a:prstGeom prst="rect">
            <a:avLst/>
          </a:prstGeom>
          <a:noFill/>
        </p:spPr>
        <p:txBody>
          <a:bodyPr wrap="square" rtlCol="0">
            <a:spAutoFit/>
          </a:bodyPr>
          <a:lstStyle/>
          <a:p>
            <a:r>
              <a:rPr lang="en-US" sz="2000" b="1" dirty="0">
                <a:solidFill>
                  <a:srgbClr val="982632"/>
                </a:solidFill>
                <a:latin typeface="Univers LT Std 67 Bold Condense" panose="020B0603020202020204" pitchFamily="34" charset="0"/>
              </a:rPr>
              <a:t>INTEGRITY | </a:t>
            </a:r>
            <a:r>
              <a:rPr lang="en-US" sz="2000" dirty="0">
                <a:solidFill>
                  <a:srgbClr val="982632"/>
                </a:solidFill>
                <a:latin typeface="Univers LT Std 47 Light Condens" panose="020B0406020202040204" pitchFamily="34" charset="0"/>
              </a:rPr>
              <a:t>ACTVITY 2</a:t>
            </a:r>
          </a:p>
        </p:txBody>
      </p:sp>
    </p:spTree>
    <p:extLst>
      <p:ext uri="{BB962C8B-B14F-4D97-AF65-F5344CB8AC3E}">
        <p14:creationId xmlns:p14="http://schemas.microsoft.com/office/powerpoint/2010/main" val="635549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7502</TotalTime>
  <Words>2520</Words>
  <Application>Microsoft Office PowerPoint</Application>
  <PresentationFormat>Widescreen</PresentationFormat>
  <Paragraphs>253</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Univers LT Std</vt:lpstr>
      <vt:lpstr>Univers LT Std 47 Light Condens</vt:lpstr>
      <vt:lpstr>Univers LT Std 67 Bold Condense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Duncan-Brown</dc:creator>
  <cp:lastModifiedBy>Aaron Johncock</cp:lastModifiedBy>
  <cp:revision>84</cp:revision>
  <dcterms:created xsi:type="dcterms:W3CDTF">2020-01-28T14:08:36Z</dcterms:created>
  <dcterms:modified xsi:type="dcterms:W3CDTF">2020-08-14T08:58:10Z</dcterms:modified>
</cp:coreProperties>
</file>