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3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D7B60-8708-4807-9ADD-0C33F6367664}" type="datetimeFigureOut">
              <a:rPr lang="en-GB" smtClean="0"/>
              <a:t>14/08/2020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5FAF3-3C61-4B6C-B9F9-5557D35EF7D0}" type="slidenum">
              <a:rPr lang="en-GB" smtClean="0"/>
              <a:t>‹#›</a:t>
            </a:fld>
            <a:endParaRPr lang="en-GB"/>
          </a:p>
        </p:txBody>
      </p:sp>
    </p:spTree>
    <p:extLst>
      <p:ext uri="{BB962C8B-B14F-4D97-AF65-F5344CB8AC3E}">
        <p14:creationId xmlns:p14="http://schemas.microsoft.com/office/powerpoint/2010/main" val="338681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US"/>
          </a:p>
        </p:txBody>
      </p:sp>
      <p:sp>
        <p:nvSpPr>
          <p:cNvPr id="16388" name="Slide Number Placeholder 3"/>
          <p:cNvSpPr>
            <a:spLocks noGrp="1"/>
          </p:cNvSpPr>
          <p:nvPr>
            <p:ph type="sldNum" sz="quarter" idx="5"/>
          </p:nvPr>
        </p:nvSpPr>
        <p:spPr bwMode="auto">
          <a:noFill/>
          <a:ln>
            <a:miter lim="800000"/>
            <a:headEnd/>
            <a:tailEnd/>
          </a:ln>
        </p:spPr>
        <p:txBody>
          <a:bodyPr/>
          <a:lstStyle/>
          <a:p>
            <a:fld id="{24E44722-6E8B-534C-BA43-D17FAB73D302}" type="slidenum">
              <a:rPr lang="en-GB"/>
              <a:pPr/>
              <a:t>1</a:t>
            </a:fld>
            <a:endParaRPr lang="en-GB"/>
          </a:p>
        </p:txBody>
      </p:sp>
    </p:spTree>
    <p:extLst>
      <p:ext uri="{BB962C8B-B14F-4D97-AF65-F5344CB8AC3E}">
        <p14:creationId xmlns:p14="http://schemas.microsoft.com/office/powerpoint/2010/main" val="330972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853B8D2-B813-4DE9-82EA-4089FEE89C33}"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369355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53B8D2-B813-4DE9-82EA-4089FEE89C33}"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15301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53B8D2-B813-4DE9-82EA-4089FEE89C33}"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373107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53B8D2-B813-4DE9-82EA-4089FEE89C33}"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415917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3B8D2-B813-4DE9-82EA-4089FEE89C33}"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146751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853B8D2-B813-4DE9-82EA-4089FEE89C33}"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206399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853B8D2-B813-4DE9-82EA-4089FEE89C33}" type="datetimeFigureOut">
              <a:rPr lang="en-GB" smtClean="0"/>
              <a:t>14/08/2020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336650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53B8D2-B813-4DE9-82EA-4089FEE89C33}" type="datetimeFigureOut">
              <a:rPr lang="en-GB" smtClean="0"/>
              <a:t>14/08/2020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347156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3B8D2-B813-4DE9-82EA-4089FEE89C33}" type="datetimeFigureOut">
              <a:rPr lang="en-GB" smtClean="0"/>
              <a:t>14/08/2020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119814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53B8D2-B813-4DE9-82EA-4089FEE89C33}"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278889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53B8D2-B813-4DE9-82EA-4089FEE89C33}"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029CE-7900-43E6-85D7-0821D24654B9}" type="slidenum">
              <a:rPr lang="en-GB" smtClean="0"/>
              <a:t>‹#›</a:t>
            </a:fld>
            <a:endParaRPr lang="en-GB"/>
          </a:p>
        </p:txBody>
      </p:sp>
    </p:spTree>
    <p:extLst>
      <p:ext uri="{BB962C8B-B14F-4D97-AF65-F5344CB8AC3E}">
        <p14:creationId xmlns:p14="http://schemas.microsoft.com/office/powerpoint/2010/main" val="22528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3B8D2-B813-4DE9-82EA-4089FEE89C33}" type="datetimeFigureOut">
              <a:rPr lang="en-GB" smtClean="0"/>
              <a:t>14/08/2020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029CE-7900-43E6-85D7-0821D24654B9}" type="slidenum">
              <a:rPr lang="en-GB" smtClean="0"/>
              <a:t>‹#›</a:t>
            </a:fld>
            <a:endParaRPr lang="en-GB"/>
          </a:p>
        </p:txBody>
      </p:sp>
    </p:spTree>
    <p:extLst>
      <p:ext uri="{BB962C8B-B14F-4D97-AF65-F5344CB8AC3E}">
        <p14:creationId xmlns:p14="http://schemas.microsoft.com/office/powerpoint/2010/main" val="1485654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Plainfield,_New_Jerse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77421" y="3282760"/>
            <a:ext cx="11778018" cy="5545138"/>
          </a:xfrm>
        </p:spPr>
        <p:txBody>
          <a:bodyPr/>
          <a:lstStyle/>
          <a:p>
            <a:pPr marL="0" indent="0" algn="ctr">
              <a:buNone/>
            </a:pPr>
            <a:r>
              <a:rPr lang="en-GB" sz="5000" b="1" dirty="0"/>
              <a:t>STILL LIFE </a:t>
            </a:r>
          </a:p>
          <a:p>
            <a:pPr marL="0" indent="0" algn="just">
              <a:buNone/>
            </a:pPr>
            <a:r>
              <a:rPr lang="en-GB" dirty="0"/>
              <a:t>Brief:</a:t>
            </a:r>
          </a:p>
          <a:p>
            <a:pPr marL="0" indent="0" algn="just">
              <a:buNone/>
            </a:pPr>
            <a:r>
              <a:rPr lang="en-GB" dirty="0"/>
              <a:t>Many photographers have recorded Still Life in different ways. This can be achieved by careful selection and organisation of subject matter and techniques or by recording found objects. Keith </a:t>
            </a:r>
            <a:r>
              <a:rPr lang="en-GB" dirty="0" err="1"/>
              <a:t>Arnatt</a:t>
            </a:r>
            <a:r>
              <a:rPr lang="en-GB" dirty="0"/>
              <a:t> photographed rubbish, David </a:t>
            </a:r>
            <a:r>
              <a:rPr lang="en-GB" dirty="0" err="1"/>
              <a:t>Levinthal</a:t>
            </a:r>
            <a:r>
              <a:rPr lang="en-GB" dirty="0"/>
              <a:t> toys and Man Ray made </a:t>
            </a:r>
            <a:r>
              <a:rPr lang="en-GB" dirty="0" err="1"/>
              <a:t>photograms</a:t>
            </a:r>
            <a:r>
              <a:rPr lang="en-GB" dirty="0"/>
              <a:t> with Still Life Objects. Investigate still life photography and produce a personal response to this theme. </a:t>
            </a:r>
          </a:p>
        </p:txBody>
      </p:sp>
      <p:sp>
        <p:nvSpPr>
          <p:cNvPr id="2" name="TextBox 1"/>
          <p:cNvSpPr txBox="1"/>
          <p:nvPr/>
        </p:nvSpPr>
        <p:spPr>
          <a:xfrm>
            <a:off x="177421" y="491319"/>
            <a:ext cx="11409528" cy="2585323"/>
          </a:xfrm>
          <a:prstGeom prst="rect">
            <a:avLst/>
          </a:prstGeom>
          <a:noFill/>
        </p:spPr>
        <p:txBody>
          <a:bodyPr wrap="square" rtlCol="0">
            <a:spAutoFit/>
          </a:bodyPr>
          <a:lstStyle/>
          <a:p>
            <a:pPr algn="ctr"/>
            <a:r>
              <a:rPr lang="en-GB" b="1" dirty="0"/>
              <a:t>The Theme for your next project is STILL LIFE. You will need to go and find out what is meant by the term STILL LIFE.</a:t>
            </a:r>
          </a:p>
          <a:p>
            <a:pPr algn="ctr"/>
            <a:r>
              <a:rPr lang="en-GB" b="1" dirty="0"/>
              <a:t>This work will form part of your unit 1 coursework worth 60% of your final GCSE grade. Remember you will be marked on the quality and presentation of your work. </a:t>
            </a:r>
          </a:p>
          <a:p>
            <a:pPr algn="ctr"/>
            <a:r>
              <a:rPr lang="en-GB" b="1" dirty="0"/>
              <a:t>There are 3 different tasks in this PowerPoint that must be completed to be best of your ability. Make sure you read the requirements and criteria for each task carefully and go back and check at the end as the examiner will be looking and judging you on this criteria.</a:t>
            </a:r>
          </a:p>
          <a:p>
            <a:pPr algn="ctr"/>
            <a:r>
              <a:rPr lang="en-GB" b="1" dirty="0"/>
              <a:t>This work will be presented into your unit 1 book which so far contains your best work which all of you should be proud of. Therefore the presentation of this work is paramount and needs to be consistent with the presentation of your other folder work to date. GOOD LUCK!</a:t>
            </a:r>
          </a:p>
        </p:txBody>
      </p:sp>
    </p:spTree>
    <p:extLst>
      <p:ext uri="{BB962C8B-B14F-4D97-AF65-F5344CB8AC3E}">
        <p14:creationId xmlns:p14="http://schemas.microsoft.com/office/powerpoint/2010/main" val="224237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92314" y="274638"/>
            <a:ext cx="8218487" cy="1498600"/>
          </a:xfrm>
          <a:solidFill>
            <a:srgbClr val="FFFF00"/>
          </a:solidFill>
        </p:spPr>
        <p:txBody>
          <a:bodyPr/>
          <a:lstStyle/>
          <a:p>
            <a:pPr eaLnBrk="1" hangingPunct="1"/>
            <a:r>
              <a:rPr lang="en-GB" sz="2000" b="1" dirty="0"/>
              <a:t>LO: to show your understanding of the brief by producing a thought shower and illustrating your ideas</a:t>
            </a:r>
            <a:r>
              <a:rPr lang="en-GB" sz="4000" dirty="0"/>
              <a:t> </a:t>
            </a:r>
          </a:p>
        </p:txBody>
      </p:sp>
      <p:pic>
        <p:nvPicPr>
          <p:cNvPr id="29699" name="Picture 4"/>
          <p:cNvPicPr>
            <a:picLocks noChangeAspect="1" noChangeArrowheads="1"/>
          </p:cNvPicPr>
          <p:nvPr/>
        </p:nvPicPr>
        <p:blipFill>
          <a:blip r:embed="rId2"/>
          <a:srcRect l="15504" t="18753" r="24695" b="22247"/>
          <a:stretch>
            <a:fillRect/>
          </a:stretch>
        </p:blipFill>
        <p:spPr bwMode="auto">
          <a:xfrm>
            <a:off x="1919289" y="1916113"/>
            <a:ext cx="5832475" cy="4316412"/>
          </a:xfrm>
          <a:prstGeom prst="rect">
            <a:avLst/>
          </a:prstGeom>
          <a:noFill/>
          <a:ln w="9525">
            <a:solidFill>
              <a:schemeClr val="tx1"/>
            </a:solidFill>
            <a:miter lim="800000"/>
            <a:headEnd/>
            <a:tailEnd/>
          </a:ln>
        </p:spPr>
      </p:pic>
      <p:sp>
        <p:nvSpPr>
          <p:cNvPr id="29700" name="Text Box 5"/>
          <p:cNvSpPr txBox="1">
            <a:spLocks noChangeArrowheads="1"/>
          </p:cNvSpPr>
          <p:nvPr/>
        </p:nvSpPr>
        <p:spPr bwMode="auto">
          <a:xfrm>
            <a:off x="8112126" y="1773238"/>
            <a:ext cx="2359025" cy="4801314"/>
          </a:xfrm>
          <a:prstGeom prst="rect">
            <a:avLst/>
          </a:prstGeom>
          <a:noFill/>
          <a:ln w="9525">
            <a:noFill/>
            <a:miter lim="800000"/>
            <a:headEnd/>
            <a:tailEnd/>
          </a:ln>
        </p:spPr>
        <p:txBody>
          <a:bodyPr>
            <a:prstTxWarp prst="textNoShape">
              <a:avLst/>
            </a:prstTxWarp>
            <a:spAutoFit/>
          </a:bodyPr>
          <a:lstStyle/>
          <a:p>
            <a:r>
              <a:rPr lang="en-GB"/>
              <a:t>Think of at least 20 keywords related to still life. </a:t>
            </a:r>
          </a:p>
          <a:p>
            <a:r>
              <a:rPr lang="en-GB"/>
              <a:t>Think of anything in your house, anything inanimate, any “still” object.</a:t>
            </a:r>
          </a:p>
          <a:p>
            <a:r>
              <a:rPr lang="en-GB"/>
              <a:t>Stick the work of the photographers and add a couple of keywords for each photographer you stick down. For example, if you stick Irving Penns photos, the two keywords could be: bold and found object</a:t>
            </a:r>
          </a:p>
        </p:txBody>
      </p:sp>
    </p:spTree>
    <p:extLst>
      <p:ext uri="{BB962C8B-B14F-4D97-AF65-F5344CB8AC3E}">
        <p14:creationId xmlns:p14="http://schemas.microsoft.com/office/powerpoint/2010/main" val="219403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GB"/>
              <a:t>Jan Groover </a:t>
            </a:r>
          </a:p>
        </p:txBody>
      </p:sp>
      <p:pic>
        <p:nvPicPr>
          <p:cNvPr id="35843" name="Picture 2" descr="\\Svr09\teacherres$\Staff Resources\Arts\CR\KS4\PHOTOGRAPHY\STILL LIFE\jan groover\0407_groover01.jpg"/>
          <p:cNvPicPr>
            <a:picLocks noChangeAspect="1" noChangeArrowheads="1"/>
          </p:cNvPicPr>
          <p:nvPr/>
        </p:nvPicPr>
        <p:blipFill>
          <a:blip r:embed="rId2"/>
          <a:srcRect/>
          <a:stretch>
            <a:fillRect/>
          </a:stretch>
        </p:blipFill>
        <p:spPr bwMode="auto">
          <a:xfrm>
            <a:off x="5735639" y="306389"/>
            <a:ext cx="4035425" cy="3138487"/>
          </a:xfrm>
          <a:prstGeom prst="rect">
            <a:avLst/>
          </a:prstGeom>
          <a:noFill/>
          <a:ln w="9525">
            <a:noFill/>
            <a:miter lim="800000"/>
            <a:headEnd/>
            <a:tailEnd/>
          </a:ln>
        </p:spPr>
      </p:pic>
      <p:pic>
        <p:nvPicPr>
          <p:cNvPr id="35844" name="Picture 3" descr="\\Svr09\teacherres$\Staff Resources\Arts\CR\KS4\PHOTOGRAPHY\STILL LIFE\jan groover\groover_pear_feb_06.jpg"/>
          <p:cNvPicPr>
            <a:picLocks noChangeAspect="1" noChangeArrowheads="1"/>
          </p:cNvPicPr>
          <p:nvPr/>
        </p:nvPicPr>
        <p:blipFill>
          <a:blip r:embed="rId3"/>
          <a:srcRect/>
          <a:stretch>
            <a:fillRect/>
          </a:stretch>
        </p:blipFill>
        <p:spPr bwMode="auto">
          <a:xfrm>
            <a:off x="2135188" y="1628775"/>
            <a:ext cx="3333750" cy="4305300"/>
          </a:xfrm>
          <a:prstGeom prst="rect">
            <a:avLst/>
          </a:prstGeom>
          <a:noFill/>
          <a:ln w="9525">
            <a:noFill/>
            <a:miter lim="800000"/>
            <a:headEnd/>
            <a:tailEnd/>
          </a:ln>
        </p:spPr>
      </p:pic>
      <p:pic>
        <p:nvPicPr>
          <p:cNvPr id="35845" name="Picture 4" descr="\\Svr09\teacherres$\Staff Resources\Arts\CR\KS4\PHOTOGRAPHY\STILL LIFE\jan groover\groover_spoon_feb_06.jpg"/>
          <p:cNvPicPr>
            <a:picLocks noChangeAspect="1" noChangeArrowheads="1"/>
          </p:cNvPicPr>
          <p:nvPr/>
        </p:nvPicPr>
        <p:blipFill>
          <a:blip r:embed="rId4"/>
          <a:srcRect/>
          <a:stretch>
            <a:fillRect/>
          </a:stretch>
        </p:blipFill>
        <p:spPr bwMode="auto">
          <a:xfrm>
            <a:off x="5735638" y="3644901"/>
            <a:ext cx="3810000" cy="2943225"/>
          </a:xfrm>
          <a:prstGeom prst="rect">
            <a:avLst/>
          </a:prstGeom>
          <a:noFill/>
          <a:ln w="9525">
            <a:noFill/>
            <a:miter lim="800000"/>
            <a:headEnd/>
            <a:tailEnd/>
          </a:ln>
        </p:spPr>
      </p:pic>
    </p:spTree>
    <p:extLst>
      <p:ext uri="{BB962C8B-B14F-4D97-AF65-F5344CB8AC3E}">
        <p14:creationId xmlns:p14="http://schemas.microsoft.com/office/powerpoint/2010/main" val="112583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Jan Groover</a:t>
            </a:r>
          </a:p>
        </p:txBody>
      </p:sp>
      <p:pic>
        <p:nvPicPr>
          <p:cNvPr id="18435" name="Picture 5" descr="groover_spoon_feb_06"/>
          <p:cNvPicPr>
            <a:picLocks noChangeAspect="1" noChangeArrowheads="1"/>
          </p:cNvPicPr>
          <p:nvPr/>
        </p:nvPicPr>
        <p:blipFill>
          <a:blip r:embed="rId2"/>
          <a:srcRect/>
          <a:stretch>
            <a:fillRect/>
          </a:stretch>
        </p:blipFill>
        <p:spPr bwMode="auto">
          <a:xfrm>
            <a:off x="2855913" y="1341439"/>
            <a:ext cx="6769100" cy="5229225"/>
          </a:xfrm>
          <a:prstGeom prst="rect">
            <a:avLst/>
          </a:prstGeom>
          <a:noFill/>
          <a:ln w="9525">
            <a:noFill/>
            <a:miter lim="800000"/>
            <a:headEnd/>
            <a:tailEnd/>
          </a:ln>
        </p:spPr>
      </p:pic>
    </p:spTree>
    <p:extLst>
      <p:ext uri="{BB962C8B-B14F-4D97-AF65-F5344CB8AC3E}">
        <p14:creationId xmlns:p14="http://schemas.microsoft.com/office/powerpoint/2010/main" val="138444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19288" y="300039"/>
            <a:ext cx="8229600" cy="681037"/>
          </a:xfrm>
        </p:spPr>
        <p:txBody>
          <a:bodyPr>
            <a:normAutofit fontScale="90000"/>
          </a:bodyPr>
          <a:lstStyle/>
          <a:p>
            <a:r>
              <a:rPr lang="en-GB" b="1"/>
              <a:t>JAN GROOVER</a:t>
            </a:r>
            <a:br>
              <a:rPr lang="en-GB"/>
            </a:br>
            <a:endParaRPr lang="en-GB"/>
          </a:p>
        </p:txBody>
      </p:sp>
      <p:sp>
        <p:nvSpPr>
          <p:cNvPr id="34819" name="Content Placeholder 2"/>
          <p:cNvSpPr>
            <a:spLocks noGrp="1"/>
          </p:cNvSpPr>
          <p:nvPr>
            <p:ph idx="1"/>
          </p:nvPr>
        </p:nvSpPr>
        <p:spPr>
          <a:xfrm>
            <a:off x="1703387" y="620712"/>
            <a:ext cx="9105639" cy="6237287"/>
          </a:xfrm>
        </p:spPr>
        <p:txBody>
          <a:bodyPr>
            <a:normAutofit/>
          </a:bodyPr>
          <a:lstStyle/>
          <a:p>
            <a:pPr marL="0" indent="0">
              <a:buNone/>
            </a:pPr>
            <a:r>
              <a:rPr lang="en-GB" sz="1100" dirty="0"/>
              <a:t>(</a:t>
            </a:r>
            <a:r>
              <a:rPr lang="en-GB" sz="1200" dirty="0"/>
              <a:t>b. 1943, </a:t>
            </a:r>
            <a:r>
              <a:rPr lang="en-GB" sz="1200" u="sng" dirty="0">
                <a:hlinkClick r:id="rId2" tooltip="Plainfield, New Jersey"/>
              </a:rPr>
              <a:t>Plainfield, New Jersey</a:t>
            </a:r>
            <a:r>
              <a:rPr lang="en-GB" sz="1200" dirty="0"/>
              <a:t>) is an American photographer residing in </a:t>
            </a:r>
            <a:r>
              <a:rPr lang="en-GB" sz="1200" dirty="0" err="1"/>
              <a:t>Montpon-Menesterol</a:t>
            </a:r>
            <a:r>
              <a:rPr lang="en-GB" sz="1200" dirty="0"/>
              <a:t>, France, She is noted for her use of emerging colour technologies. </a:t>
            </a:r>
            <a:r>
              <a:rPr lang="en-GB" sz="1200" dirty="0" err="1"/>
              <a:t>Groover</a:t>
            </a:r>
            <a:r>
              <a:rPr lang="en-GB" sz="1200" dirty="0"/>
              <a:t> received a Bachelor of Fine Arts degree in 1965 from Pratt Institute, and a Master of Arts in 1970 from Ohio State University. She has been the subject of a short film by the photographer Tina Barney, (</a:t>
            </a:r>
            <a:r>
              <a:rPr lang="en-GB" sz="1200" i="1" dirty="0"/>
              <a:t>Jan </a:t>
            </a:r>
            <a:r>
              <a:rPr lang="en-GB" sz="1200" i="1" dirty="0" err="1"/>
              <a:t>Groover</a:t>
            </a:r>
            <a:r>
              <a:rPr lang="en-GB" sz="1200" i="1" dirty="0"/>
              <a:t>: Tilting at Space</a:t>
            </a:r>
            <a:r>
              <a:rPr lang="en-GB" sz="1200" dirty="0"/>
              <a:t>, 1994)</a:t>
            </a:r>
          </a:p>
          <a:p>
            <a:pPr marL="0" indent="0"/>
            <a:r>
              <a:rPr lang="en-GB" sz="1200" dirty="0"/>
              <a:t> Resources 1- </a:t>
            </a:r>
          </a:p>
          <a:p>
            <a:pPr marL="0" indent="0"/>
            <a:r>
              <a:rPr lang="en-GB" sz="1200" dirty="0"/>
              <a:t>Jan </a:t>
            </a:r>
            <a:r>
              <a:rPr lang="en-GB" sz="1200" dirty="0" err="1"/>
              <a:t>Groover</a:t>
            </a:r>
            <a:r>
              <a:rPr lang="en-GB" sz="1200" dirty="0"/>
              <a:t> abandoned painting for photography and puts a painter’s sense of composition into her series of photographic Kitchen Still </a:t>
            </a:r>
            <a:r>
              <a:rPr lang="en-GB" sz="1200" dirty="0" err="1"/>
              <a:t>Lifes</a:t>
            </a:r>
            <a:r>
              <a:rPr lang="en-GB" sz="1200" dirty="0"/>
              <a:t>. </a:t>
            </a:r>
            <a:r>
              <a:rPr lang="en-GB" sz="1200" dirty="0" err="1"/>
              <a:t>Groover</a:t>
            </a:r>
            <a:r>
              <a:rPr lang="en-GB" sz="1200" dirty="0"/>
              <a:t> uses the reflection off the metals of her cutlery and steel bowls to give off painterly effects of light and dark, and shadow. The photos are cropped close-ups of a mix of utensils and produce, often larger than life. </a:t>
            </a:r>
            <a:r>
              <a:rPr lang="en-GB" sz="1200" dirty="0" err="1"/>
              <a:t>Groover</a:t>
            </a:r>
            <a:r>
              <a:rPr lang="en-GB" sz="1200" dirty="0"/>
              <a:t> sometimes incorporates mirrored elements to further increase the depth of the usually simple objects. </a:t>
            </a:r>
            <a:r>
              <a:rPr lang="en-GB" sz="1200" dirty="0" err="1"/>
              <a:t>Groover</a:t>
            </a:r>
            <a:r>
              <a:rPr lang="en-GB" sz="1200" dirty="0"/>
              <a:t> has been compared to Cezanne, in that she creates incredible images from what are seemingly insignificant objects arranged on a table in her studio.</a:t>
            </a:r>
          </a:p>
          <a:p>
            <a:pPr marL="0" indent="0"/>
            <a:r>
              <a:rPr lang="en-GB" sz="1200" dirty="0"/>
              <a:t>Resources - 2</a:t>
            </a:r>
            <a:br>
              <a:rPr lang="en-GB" sz="1200" dirty="0"/>
            </a:br>
            <a:r>
              <a:rPr lang="en-GB" sz="1200" dirty="0"/>
              <a:t>Jan </a:t>
            </a:r>
            <a:r>
              <a:rPr lang="en-GB" sz="1200" dirty="0" err="1"/>
              <a:t>Groover</a:t>
            </a:r>
            <a:r>
              <a:rPr lang="en-GB" sz="1200" dirty="0"/>
              <a:t> is well known for her formalist still life photographs of household utensils. </a:t>
            </a:r>
            <a:r>
              <a:rPr lang="en-GB" sz="1200" dirty="0" err="1"/>
              <a:t>Groover</a:t>
            </a:r>
            <a:r>
              <a:rPr lang="en-GB" sz="1200" dirty="0"/>
              <a:t> was born in Plainfield, New Jersey in 1943. She attended Pratt Institute in Brooklyn, New York and graduated in 1965 with a bachelor of fine arts in painting. </a:t>
            </a:r>
            <a:r>
              <a:rPr lang="en-GB" sz="1200" dirty="0" err="1"/>
              <a:t>Groover</a:t>
            </a:r>
            <a:r>
              <a:rPr lang="en-GB" sz="1200" dirty="0"/>
              <a:t> taught art in public school before enrolling in a master of fine arts program for art education at Ohio State University. Before she developed an interest in photography, </a:t>
            </a:r>
            <a:r>
              <a:rPr lang="en-GB" sz="1200" dirty="0" err="1"/>
              <a:t>Groover</a:t>
            </a:r>
            <a:r>
              <a:rPr lang="en-GB" sz="1200" dirty="0"/>
              <a:t> devoted much of her time to painting minimalist abstractions. After completing her masters degree she accepted a teaching position at the University of Hartford in Connecticut. She then started to take up photography instead of painting. </a:t>
            </a:r>
            <a:r>
              <a:rPr lang="en-GB" sz="1200" dirty="0" err="1"/>
              <a:t>Groover</a:t>
            </a:r>
            <a:r>
              <a:rPr lang="en-GB" sz="1200" dirty="0"/>
              <a:t> stated, With photography I didn’t have to make things up, everything was already there.</a:t>
            </a:r>
          </a:p>
          <a:p>
            <a:pPr marL="0" indent="0"/>
            <a:r>
              <a:rPr lang="en-GB" sz="1200" dirty="0" err="1"/>
              <a:t>Groover</a:t>
            </a:r>
            <a:r>
              <a:rPr lang="en-GB" sz="1200" dirty="0"/>
              <a:t> started creating her first photographs in the late 1970s. These were </a:t>
            </a:r>
            <a:r>
              <a:rPr lang="en-GB" sz="1200" dirty="0" err="1"/>
              <a:t>color</a:t>
            </a:r>
            <a:r>
              <a:rPr lang="en-GB" sz="1200" dirty="0"/>
              <a:t> diptychs and triptychs depicting vehicles in motion. They were formalist images emphasizing time, distance, speed, and </a:t>
            </a:r>
            <a:r>
              <a:rPr lang="en-GB" sz="1200" dirty="0" err="1"/>
              <a:t>color</a:t>
            </a:r>
            <a:r>
              <a:rPr lang="en-GB" sz="1200" dirty="0"/>
              <a:t>. When the vehicle was close to the camera the object was blurred and when the vehicle was farther away from the camera the object was sharper. In </a:t>
            </a:r>
            <a:r>
              <a:rPr lang="en-GB" sz="1200" dirty="0" err="1"/>
              <a:t>Groover’s</a:t>
            </a:r>
            <a:r>
              <a:rPr lang="en-GB" sz="1200" dirty="0"/>
              <a:t> motion studies </a:t>
            </a:r>
            <a:r>
              <a:rPr lang="en-GB" sz="1200" dirty="0" err="1"/>
              <a:t>color</a:t>
            </a:r>
            <a:r>
              <a:rPr lang="en-GB" sz="1200" dirty="0"/>
              <a:t> played an important role in enhancing the depth of the moving object.</a:t>
            </a:r>
          </a:p>
          <a:p>
            <a:pPr marL="0" indent="0"/>
            <a:r>
              <a:rPr lang="en-GB" sz="1200" dirty="0"/>
              <a:t>In 1978 </a:t>
            </a:r>
            <a:r>
              <a:rPr lang="en-GB" sz="1200" dirty="0" err="1"/>
              <a:t>Groover</a:t>
            </a:r>
            <a:r>
              <a:rPr lang="en-GB" sz="1200" dirty="0"/>
              <a:t> turned to her kitchen sink for new ideas. She completely changed the subject matter of her photographs, moving from street scenes out-of-doors to still </a:t>
            </a:r>
            <a:r>
              <a:rPr lang="en-GB" sz="1200" dirty="0" err="1"/>
              <a:t>lifes</a:t>
            </a:r>
            <a:r>
              <a:rPr lang="en-GB" sz="1200" dirty="0"/>
              <a:t> of household objects. She chose as her subjects familiar, everyday objects she could arrange any way she wanted. She did not have to rely on natural lighting, but was able to illuminate her subjects with artificial lighting. </a:t>
            </a:r>
            <a:r>
              <a:rPr lang="en-GB" sz="1200" dirty="0" err="1"/>
              <a:t>Groover</a:t>
            </a:r>
            <a:r>
              <a:rPr lang="en-GB" sz="1200" dirty="0"/>
              <a:t> took large </a:t>
            </a:r>
            <a:r>
              <a:rPr lang="en-GB" sz="1200" dirty="0" err="1"/>
              <a:t>color</a:t>
            </a:r>
            <a:r>
              <a:rPr lang="en-GB" sz="1200" dirty="0"/>
              <a:t> close-ups of objects like stainless-steel utensils, spoons, forks, knives, whisks, spatulas, bowls, glass dishes, red and green peppers, and houseplants. She experimented with combinations of objects until a relationship of shapes, </a:t>
            </a:r>
            <a:r>
              <a:rPr lang="en-GB" sz="1200" dirty="0" err="1"/>
              <a:t>colors</a:t>
            </a:r>
            <a:r>
              <a:rPr lang="en-GB" sz="1200" dirty="0"/>
              <a:t>, and spaces pleased her. Her pictures were taken with a 4x5 view camera and enlarged as 16x20 inch prints. </a:t>
            </a:r>
          </a:p>
          <a:p>
            <a:pPr marL="0" indent="0"/>
            <a:r>
              <a:rPr lang="en-GB" sz="1200" dirty="0" err="1"/>
              <a:t>Groover’s</a:t>
            </a:r>
            <a:r>
              <a:rPr lang="en-GB" sz="1200" dirty="0"/>
              <a:t> approach to her still </a:t>
            </a:r>
            <a:r>
              <a:rPr lang="en-GB" sz="1200" dirty="0" err="1"/>
              <a:t>lifes</a:t>
            </a:r>
            <a:r>
              <a:rPr lang="en-GB" sz="1200" dirty="0"/>
              <a:t> was a formalist approach. Formalism is everything, she commented. </a:t>
            </a:r>
            <a:r>
              <a:rPr lang="en-GB" sz="1200" dirty="0" err="1"/>
              <a:t>Groover</a:t>
            </a:r>
            <a:r>
              <a:rPr lang="en-GB" sz="1200" dirty="0"/>
              <a:t> looked at the objects in her still </a:t>
            </a:r>
            <a:r>
              <a:rPr lang="en-GB" sz="1200" dirty="0" err="1"/>
              <a:t>lifes</a:t>
            </a:r>
            <a:r>
              <a:rPr lang="en-GB" sz="1200" dirty="0"/>
              <a:t> for their shapes, lines, </a:t>
            </a:r>
            <a:r>
              <a:rPr lang="en-GB" sz="1200" dirty="0" err="1"/>
              <a:t>colors</a:t>
            </a:r>
            <a:r>
              <a:rPr lang="en-GB" sz="1200" dirty="0"/>
              <a:t>, and textures. Sometimes it is difficult to recognize if the objects are in the foreground, middle ground, or background. According to </a:t>
            </a:r>
            <a:r>
              <a:rPr lang="en-GB" sz="1200" dirty="0" err="1"/>
              <a:t>Groover</a:t>
            </a:r>
            <a:r>
              <a:rPr lang="en-GB" sz="1200" dirty="0"/>
              <a:t>, the meaning of the objects is of no importance; only the shape, texture, and form that falls into a particular space is important. According to one writer, </a:t>
            </a:r>
            <a:r>
              <a:rPr lang="en-GB" sz="1200" dirty="0" err="1"/>
              <a:t>Groover</a:t>
            </a:r>
            <a:r>
              <a:rPr lang="en-GB" sz="1200" dirty="0"/>
              <a:t> makes pictures that are interesting not so much for the things they show us as for how they show us these things</a:t>
            </a:r>
          </a:p>
          <a:p>
            <a:pPr marL="0" indent="0"/>
            <a:endParaRPr lang="en-GB" sz="1100" dirty="0"/>
          </a:p>
        </p:txBody>
      </p:sp>
    </p:spTree>
    <p:extLst>
      <p:ext uri="{BB962C8B-B14F-4D97-AF65-F5344CB8AC3E}">
        <p14:creationId xmlns:p14="http://schemas.microsoft.com/office/powerpoint/2010/main" val="174289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847850" y="66675"/>
            <a:ext cx="8229600" cy="1143000"/>
          </a:xfrm>
        </p:spPr>
        <p:txBody>
          <a:bodyPr/>
          <a:lstStyle/>
          <a:p>
            <a:pPr algn="l"/>
            <a:r>
              <a:rPr lang="en-GB"/>
              <a:t>Jan Groover </a:t>
            </a:r>
          </a:p>
        </p:txBody>
      </p:sp>
      <p:pic>
        <p:nvPicPr>
          <p:cNvPr id="36867" name="Picture 3" descr="\\Svr09\teacherres$\Staff Resources\Arts\CR\KS4\PHOTOGRAPHY\STILL LIFE\jan groover\groover_pear_feb_06.jpg"/>
          <p:cNvPicPr>
            <a:picLocks noChangeAspect="1" noChangeArrowheads="1"/>
          </p:cNvPicPr>
          <p:nvPr/>
        </p:nvPicPr>
        <p:blipFill>
          <a:blip r:embed="rId2"/>
          <a:srcRect/>
          <a:stretch>
            <a:fillRect/>
          </a:stretch>
        </p:blipFill>
        <p:spPr bwMode="auto">
          <a:xfrm>
            <a:off x="5232401" y="836613"/>
            <a:ext cx="1666875" cy="2152650"/>
          </a:xfrm>
          <a:prstGeom prst="rect">
            <a:avLst/>
          </a:prstGeom>
          <a:noFill/>
          <a:ln w="9525">
            <a:noFill/>
            <a:miter lim="800000"/>
            <a:headEnd/>
            <a:tailEnd/>
          </a:ln>
        </p:spPr>
      </p:pic>
      <p:pic>
        <p:nvPicPr>
          <p:cNvPr id="36868" name="Picture 4" descr="\\Svr09\teacherres$\Staff Resources\Arts\CR\KS4\PHOTOGRAPHY\STILL LIFE\jan groover\groover_spoon_feb_06.jpg"/>
          <p:cNvPicPr>
            <a:picLocks noChangeAspect="1" noChangeArrowheads="1"/>
          </p:cNvPicPr>
          <p:nvPr/>
        </p:nvPicPr>
        <p:blipFill>
          <a:blip r:embed="rId3"/>
          <a:srcRect/>
          <a:stretch>
            <a:fillRect/>
          </a:stretch>
        </p:blipFill>
        <p:spPr bwMode="auto">
          <a:xfrm>
            <a:off x="5735638" y="3644901"/>
            <a:ext cx="3810000" cy="2943225"/>
          </a:xfrm>
          <a:prstGeom prst="rect">
            <a:avLst/>
          </a:prstGeom>
          <a:noFill/>
          <a:ln w="9525">
            <a:noFill/>
            <a:miter lim="800000"/>
            <a:headEnd/>
            <a:tailEnd/>
          </a:ln>
        </p:spPr>
      </p:pic>
      <p:sp>
        <p:nvSpPr>
          <p:cNvPr id="36869" name="TextBox 1"/>
          <p:cNvSpPr txBox="1">
            <a:spLocks noChangeArrowheads="1"/>
          </p:cNvSpPr>
          <p:nvPr/>
        </p:nvSpPr>
        <p:spPr bwMode="auto">
          <a:xfrm>
            <a:off x="1525588" y="1052514"/>
            <a:ext cx="3744912" cy="2293937"/>
          </a:xfrm>
          <a:prstGeom prst="rect">
            <a:avLst/>
          </a:prstGeom>
          <a:noFill/>
          <a:ln w="9525">
            <a:noFill/>
            <a:miter lim="800000"/>
            <a:headEnd/>
            <a:tailEnd/>
          </a:ln>
        </p:spPr>
        <p:txBody>
          <a:bodyPr>
            <a:prstTxWarp prst="textNoShape">
              <a:avLst/>
            </a:prstTxWarp>
            <a:spAutoFit/>
          </a:bodyPr>
          <a:lstStyle/>
          <a:p>
            <a:r>
              <a:rPr lang="en-GB" sz="2500"/>
              <a:t>What does she do?</a:t>
            </a:r>
          </a:p>
          <a:p>
            <a:r>
              <a:rPr lang="en-GB" sz="2500"/>
              <a:t>How does she do it?</a:t>
            </a:r>
          </a:p>
          <a:p>
            <a:r>
              <a:rPr lang="en-GB" sz="2500"/>
              <a:t>Any insight on her work?</a:t>
            </a:r>
          </a:p>
          <a:p>
            <a:r>
              <a:rPr lang="en-GB" sz="2500"/>
              <a:t>Any quote?</a:t>
            </a:r>
          </a:p>
          <a:p>
            <a:r>
              <a:rPr lang="en-GB" sz="2500"/>
              <a:t>Any difficult words?</a:t>
            </a:r>
          </a:p>
          <a:p>
            <a:endParaRPr lang="en-GB"/>
          </a:p>
        </p:txBody>
      </p:sp>
      <p:sp>
        <p:nvSpPr>
          <p:cNvPr id="36870" name="Rectangle 2"/>
          <p:cNvSpPr>
            <a:spLocks noChangeArrowheads="1"/>
          </p:cNvSpPr>
          <p:nvPr/>
        </p:nvSpPr>
        <p:spPr bwMode="auto">
          <a:xfrm>
            <a:off x="7032625" y="269876"/>
            <a:ext cx="3455988" cy="2862263"/>
          </a:xfrm>
          <a:prstGeom prst="rect">
            <a:avLst/>
          </a:prstGeom>
          <a:noFill/>
          <a:ln w="9525">
            <a:noFill/>
            <a:miter lim="800000"/>
            <a:headEnd/>
            <a:tailEnd/>
          </a:ln>
        </p:spPr>
        <p:txBody>
          <a:bodyPr>
            <a:prstTxWarp prst="textNoShape">
              <a:avLst/>
            </a:prstTxWarp>
            <a:spAutoFit/>
          </a:bodyPr>
          <a:lstStyle/>
          <a:p>
            <a:r>
              <a:rPr lang="en-GB"/>
              <a:t>In art theory, </a:t>
            </a:r>
            <a:r>
              <a:rPr lang="en-GB" b="1"/>
              <a:t>formalism</a:t>
            </a:r>
            <a:r>
              <a:rPr lang="en-GB"/>
              <a:t> is the concept that a work's artistic value is entirely determined by its form—the way it is made, its purely visual aspects, and its medium. Formalism emphasizes compositional elements such as color, line, shape and texture rather than realism, context, and content.</a:t>
            </a:r>
          </a:p>
        </p:txBody>
      </p:sp>
      <p:sp>
        <p:nvSpPr>
          <p:cNvPr id="36871" name="TextBox 3"/>
          <p:cNvSpPr txBox="1">
            <a:spLocks noChangeArrowheads="1"/>
          </p:cNvSpPr>
          <p:nvPr/>
        </p:nvSpPr>
        <p:spPr bwMode="auto">
          <a:xfrm>
            <a:off x="1703388" y="3500438"/>
            <a:ext cx="3816350" cy="646112"/>
          </a:xfrm>
          <a:prstGeom prst="rect">
            <a:avLst/>
          </a:prstGeom>
          <a:noFill/>
          <a:ln w="9525">
            <a:solidFill>
              <a:schemeClr val="tx1"/>
            </a:solidFill>
            <a:miter lim="800000"/>
            <a:headEnd/>
            <a:tailEnd/>
          </a:ln>
        </p:spPr>
        <p:txBody>
          <a:bodyPr>
            <a:prstTxWarp prst="textNoShape">
              <a:avLst/>
            </a:prstTxWarp>
            <a:spAutoFit/>
          </a:bodyPr>
          <a:lstStyle/>
          <a:p>
            <a:r>
              <a:rPr lang="en-GB"/>
              <a:t>LO: learn to demonstrate your understanding of the artist’s work</a:t>
            </a:r>
          </a:p>
        </p:txBody>
      </p:sp>
      <p:sp>
        <p:nvSpPr>
          <p:cNvPr id="36872" name="Rectangle 5"/>
          <p:cNvSpPr>
            <a:spLocks noChangeArrowheads="1"/>
          </p:cNvSpPr>
          <p:nvPr/>
        </p:nvSpPr>
        <p:spPr bwMode="auto">
          <a:xfrm>
            <a:off x="1703389" y="4279901"/>
            <a:ext cx="3671887" cy="1865313"/>
          </a:xfrm>
          <a:prstGeom prst="rect">
            <a:avLst/>
          </a:prstGeom>
          <a:noFill/>
          <a:ln w="9525">
            <a:noFill/>
            <a:miter lim="800000"/>
            <a:headEnd/>
            <a:tailEnd/>
          </a:ln>
        </p:spPr>
        <p:txBody>
          <a:bodyPr>
            <a:prstTxWarp prst="textNoShape">
              <a:avLst/>
            </a:prstTxWarp>
            <a:spAutoFit/>
          </a:bodyPr>
          <a:lstStyle/>
          <a:p>
            <a:pPr>
              <a:lnSpc>
                <a:spcPct val="80000"/>
              </a:lnSpc>
            </a:pPr>
            <a:r>
              <a:rPr lang="en-GB" dirty="0"/>
              <a:t>Using the Images and research provided, do a presentation page including:</a:t>
            </a:r>
          </a:p>
          <a:p>
            <a:pPr>
              <a:lnSpc>
                <a:spcPct val="80000"/>
              </a:lnSpc>
            </a:pPr>
            <a:endParaRPr lang="en-GB" dirty="0"/>
          </a:p>
          <a:p>
            <a:pPr>
              <a:lnSpc>
                <a:spcPct val="80000"/>
              </a:lnSpc>
            </a:pPr>
            <a:r>
              <a:rPr lang="en-GB" dirty="0"/>
              <a:t>A) Title – Artist name </a:t>
            </a:r>
          </a:p>
          <a:p>
            <a:pPr>
              <a:lnSpc>
                <a:spcPct val="80000"/>
              </a:lnSpc>
            </a:pPr>
            <a:r>
              <a:rPr lang="en-GB" dirty="0"/>
              <a:t>B) Facts about the artist ( few short facts ) </a:t>
            </a:r>
          </a:p>
          <a:p>
            <a:pPr>
              <a:lnSpc>
                <a:spcPct val="80000"/>
              </a:lnSpc>
            </a:pPr>
            <a:r>
              <a:rPr lang="en-GB" dirty="0"/>
              <a:t>C) Pictures of the artist’s work </a:t>
            </a:r>
          </a:p>
        </p:txBody>
      </p:sp>
    </p:spTree>
    <p:extLst>
      <p:ext uri="{BB962C8B-B14F-4D97-AF65-F5344CB8AC3E}">
        <p14:creationId xmlns:p14="http://schemas.microsoft.com/office/powerpoint/2010/main" val="70694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p:cNvSpPr>
          <p:nvPr/>
        </p:nvSpPr>
        <p:spPr bwMode="auto">
          <a:xfrm>
            <a:off x="1751014" y="2852738"/>
            <a:ext cx="8809037" cy="3803650"/>
          </a:xfrm>
          <a:prstGeom prst="rect">
            <a:avLst/>
          </a:prstGeom>
          <a:noFill/>
          <a:ln w="9525">
            <a:solidFill>
              <a:schemeClr val="tx1"/>
            </a:solidFill>
            <a:miter lim="800000"/>
            <a:headEnd/>
            <a:tailEnd/>
          </a:ln>
        </p:spPr>
        <p:txBody>
          <a:bodyPr>
            <a:prstTxWarp prst="textNoShape">
              <a:avLst/>
            </a:prstTxWarp>
          </a:bodyPr>
          <a:lstStyle/>
          <a:p>
            <a:r>
              <a:rPr lang="en-GB" sz="3200" b="1">
                <a:solidFill>
                  <a:schemeClr val="tx2"/>
                </a:solidFill>
              </a:rPr>
              <a:t>ANALYSIS</a:t>
            </a:r>
            <a:r>
              <a:rPr lang="en-GB" sz="1200">
                <a:solidFill>
                  <a:schemeClr val="tx2"/>
                </a:solidFill>
              </a:rPr>
              <a:t> </a:t>
            </a:r>
          </a:p>
        </p:txBody>
      </p:sp>
      <p:sp>
        <p:nvSpPr>
          <p:cNvPr id="37891" name="Title 1"/>
          <p:cNvSpPr>
            <a:spLocks noGrp="1"/>
          </p:cNvSpPr>
          <p:nvPr>
            <p:ph type="title"/>
          </p:nvPr>
        </p:nvSpPr>
        <p:spPr>
          <a:xfrm>
            <a:off x="1981200" y="125413"/>
            <a:ext cx="8229600" cy="1143000"/>
          </a:xfrm>
          <a:solidFill>
            <a:srgbClr val="FFFF00"/>
          </a:solidFill>
        </p:spPr>
        <p:txBody>
          <a:bodyPr/>
          <a:lstStyle/>
          <a:p>
            <a:pPr eaLnBrk="1" hangingPunct="1"/>
            <a:r>
              <a:rPr lang="en-GB" sz="2800" dirty="0"/>
              <a:t>Lo: to understand the work of Jan </a:t>
            </a:r>
            <a:r>
              <a:rPr lang="en-GB" sz="2800" dirty="0" err="1"/>
              <a:t>Groover</a:t>
            </a:r>
            <a:r>
              <a:rPr lang="en-GB" sz="2800" dirty="0"/>
              <a:t> by analysing a photograph</a:t>
            </a:r>
          </a:p>
        </p:txBody>
      </p:sp>
      <p:pic>
        <p:nvPicPr>
          <p:cNvPr id="37892" name="Picture 2"/>
          <p:cNvPicPr>
            <a:picLocks noChangeAspect="1" noChangeArrowheads="1"/>
          </p:cNvPicPr>
          <p:nvPr/>
        </p:nvPicPr>
        <p:blipFill>
          <a:blip r:embed="rId2"/>
          <a:srcRect/>
          <a:stretch>
            <a:fillRect/>
          </a:stretch>
        </p:blipFill>
        <p:spPr bwMode="auto">
          <a:xfrm>
            <a:off x="4084638" y="3182938"/>
            <a:ext cx="4070350" cy="3143250"/>
          </a:xfrm>
          <a:prstGeom prst="rect">
            <a:avLst/>
          </a:prstGeom>
          <a:noFill/>
          <a:ln w="9525">
            <a:noFill/>
            <a:miter lim="800000"/>
            <a:headEnd/>
            <a:tailEnd/>
          </a:ln>
        </p:spPr>
      </p:pic>
      <p:sp>
        <p:nvSpPr>
          <p:cNvPr id="37893" name="Title 1"/>
          <p:cNvSpPr txBox="1">
            <a:spLocks/>
          </p:cNvSpPr>
          <p:nvPr/>
        </p:nvSpPr>
        <p:spPr bwMode="auto">
          <a:xfrm>
            <a:off x="1908176" y="3513139"/>
            <a:ext cx="1871663" cy="1584325"/>
          </a:xfrm>
          <a:prstGeom prst="rect">
            <a:avLst/>
          </a:prstGeom>
          <a:noFill/>
          <a:ln w="9525">
            <a:noFill/>
            <a:miter lim="800000"/>
            <a:headEnd/>
            <a:tailEnd/>
          </a:ln>
        </p:spPr>
        <p:txBody>
          <a:bodyPr anchor="ctr">
            <a:prstTxWarp prst="textNoShape">
              <a:avLst/>
            </a:prstTxWarp>
          </a:bodyPr>
          <a:lstStyle/>
          <a:p>
            <a:pPr algn="ctr"/>
            <a:r>
              <a:rPr lang="en-GB" sz="1200">
                <a:solidFill>
                  <a:schemeClr val="tx2"/>
                </a:solidFill>
              </a:rPr>
              <a:t>What do the shape remind you of? Can you think of an art movement where the artist uses sections of objects in their work? </a:t>
            </a:r>
          </a:p>
        </p:txBody>
      </p:sp>
      <p:sp>
        <p:nvSpPr>
          <p:cNvPr id="37894" name="Title 1"/>
          <p:cNvSpPr txBox="1">
            <a:spLocks/>
          </p:cNvSpPr>
          <p:nvPr/>
        </p:nvSpPr>
        <p:spPr bwMode="auto">
          <a:xfrm>
            <a:off x="1912938" y="5059364"/>
            <a:ext cx="1871662" cy="1584325"/>
          </a:xfrm>
          <a:prstGeom prst="rect">
            <a:avLst/>
          </a:prstGeom>
          <a:noFill/>
          <a:ln w="9525">
            <a:noFill/>
            <a:miter lim="800000"/>
            <a:headEnd/>
            <a:tailEnd/>
          </a:ln>
        </p:spPr>
        <p:txBody>
          <a:bodyPr anchor="ctr">
            <a:prstTxWarp prst="textNoShape">
              <a:avLst/>
            </a:prstTxWarp>
          </a:bodyPr>
          <a:lstStyle/>
          <a:p>
            <a:pPr algn="ctr"/>
            <a:r>
              <a:rPr lang="en-GB" sz="1200">
                <a:solidFill>
                  <a:schemeClr val="tx2"/>
                </a:solidFill>
              </a:rPr>
              <a:t>What can you say about the light and colours of the objects?</a:t>
            </a:r>
          </a:p>
        </p:txBody>
      </p:sp>
      <p:sp>
        <p:nvSpPr>
          <p:cNvPr id="37895" name="Title 1"/>
          <p:cNvSpPr txBox="1">
            <a:spLocks/>
          </p:cNvSpPr>
          <p:nvPr/>
        </p:nvSpPr>
        <p:spPr bwMode="auto">
          <a:xfrm>
            <a:off x="8378826" y="3513139"/>
            <a:ext cx="1871663" cy="1584325"/>
          </a:xfrm>
          <a:prstGeom prst="rect">
            <a:avLst/>
          </a:prstGeom>
          <a:noFill/>
          <a:ln w="9525">
            <a:noFill/>
            <a:miter lim="800000"/>
            <a:headEnd/>
            <a:tailEnd/>
          </a:ln>
        </p:spPr>
        <p:txBody>
          <a:bodyPr anchor="ctr">
            <a:prstTxWarp prst="textNoShape">
              <a:avLst/>
            </a:prstTxWarp>
          </a:bodyPr>
          <a:lstStyle/>
          <a:p>
            <a:pPr algn="ctr"/>
            <a:r>
              <a:rPr lang="en-GB" sz="1400">
                <a:solidFill>
                  <a:schemeClr val="tx2"/>
                </a:solidFill>
              </a:rPr>
              <a:t>How would you describe the shapes? </a:t>
            </a:r>
          </a:p>
        </p:txBody>
      </p:sp>
      <p:sp>
        <p:nvSpPr>
          <p:cNvPr id="37896" name="Title 1"/>
          <p:cNvSpPr txBox="1">
            <a:spLocks/>
          </p:cNvSpPr>
          <p:nvPr/>
        </p:nvSpPr>
        <p:spPr bwMode="auto">
          <a:xfrm>
            <a:off x="8154988" y="5273676"/>
            <a:ext cx="1871662" cy="1584325"/>
          </a:xfrm>
          <a:prstGeom prst="rect">
            <a:avLst/>
          </a:prstGeom>
          <a:noFill/>
          <a:ln w="9525">
            <a:noFill/>
            <a:miter lim="800000"/>
            <a:headEnd/>
            <a:tailEnd/>
          </a:ln>
        </p:spPr>
        <p:txBody>
          <a:bodyPr anchor="ctr">
            <a:prstTxWarp prst="textNoShape">
              <a:avLst/>
            </a:prstTxWarp>
          </a:bodyPr>
          <a:lstStyle/>
          <a:p>
            <a:pPr algn="ctr"/>
            <a:r>
              <a:rPr lang="en-GB" sz="1400">
                <a:solidFill>
                  <a:schemeClr val="tx2"/>
                </a:solidFill>
              </a:rPr>
              <a:t>Can you think of other keywords to best describe Jan Groover’s work? Think of at least 6 </a:t>
            </a:r>
          </a:p>
        </p:txBody>
      </p:sp>
      <p:sp>
        <p:nvSpPr>
          <p:cNvPr id="37897" name="Title 1"/>
          <p:cNvSpPr txBox="1">
            <a:spLocks/>
          </p:cNvSpPr>
          <p:nvPr/>
        </p:nvSpPr>
        <p:spPr bwMode="auto">
          <a:xfrm>
            <a:off x="1524000" y="1268414"/>
            <a:ext cx="9144000" cy="1366837"/>
          </a:xfrm>
          <a:prstGeom prst="rect">
            <a:avLst/>
          </a:prstGeom>
          <a:noFill/>
          <a:ln w="9525">
            <a:noFill/>
            <a:miter lim="800000"/>
            <a:headEnd/>
            <a:tailEnd/>
          </a:ln>
        </p:spPr>
        <p:txBody>
          <a:bodyPr anchor="ctr">
            <a:prstTxWarp prst="textNoShape">
              <a:avLst/>
            </a:prstTxWarp>
          </a:bodyPr>
          <a:lstStyle/>
          <a:p>
            <a:pPr algn="ctr"/>
            <a:r>
              <a:rPr lang="en-GB">
                <a:solidFill>
                  <a:schemeClr val="tx2"/>
                </a:solidFill>
              </a:rPr>
              <a:t>Produce a double page on Jan Groover’s work –Using the information and pictures provided, you need to  include: a title, keyfacts, photos of her work and analysis of one photograph  </a:t>
            </a:r>
          </a:p>
        </p:txBody>
      </p:sp>
    </p:spTree>
    <p:extLst>
      <p:ext uri="{BB962C8B-B14F-4D97-AF65-F5344CB8AC3E}">
        <p14:creationId xmlns:p14="http://schemas.microsoft.com/office/powerpoint/2010/main" val="350177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74825" y="333375"/>
            <a:ext cx="8229600" cy="1143000"/>
          </a:xfrm>
        </p:spPr>
        <p:txBody>
          <a:bodyPr>
            <a:normAutofit fontScale="90000"/>
          </a:bodyPr>
          <a:lstStyle/>
          <a:p>
            <a:pPr eaLnBrk="1" hangingPunct="1"/>
            <a:r>
              <a:rPr lang="en-GB" dirty="0"/>
              <a:t>Jan </a:t>
            </a:r>
            <a:r>
              <a:rPr lang="en-GB" dirty="0" err="1"/>
              <a:t>Groover</a:t>
            </a:r>
            <a:r>
              <a:rPr lang="en-GB" dirty="0"/>
              <a:t> photoshoot</a:t>
            </a:r>
            <a:br>
              <a:rPr lang="en-GB" dirty="0"/>
            </a:br>
            <a:r>
              <a:rPr lang="en-GB" dirty="0"/>
              <a:t>Due 20</a:t>
            </a:r>
            <a:r>
              <a:rPr lang="en-GB" baseline="30000" dirty="0"/>
              <a:t>th</a:t>
            </a:r>
            <a:r>
              <a:rPr lang="en-GB" dirty="0"/>
              <a:t> June 2020</a:t>
            </a:r>
          </a:p>
        </p:txBody>
      </p:sp>
      <p:pic>
        <p:nvPicPr>
          <p:cNvPr id="40963" name="Picture 5" descr="groover_spoon_feb_06"/>
          <p:cNvPicPr>
            <a:picLocks noChangeAspect="1" noChangeArrowheads="1"/>
          </p:cNvPicPr>
          <p:nvPr/>
        </p:nvPicPr>
        <p:blipFill>
          <a:blip r:embed="rId2"/>
          <a:srcRect/>
          <a:stretch>
            <a:fillRect/>
          </a:stretch>
        </p:blipFill>
        <p:spPr bwMode="auto">
          <a:xfrm>
            <a:off x="1774825" y="2276475"/>
            <a:ext cx="3970338" cy="3067050"/>
          </a:xfrm>
          <a:prstGeom prst="rect">
            <a:avLst/>
          </a:prstGeom>
          <a:noFill/>
          <a:ln w="9525">
            <a:noFill/>
            <a:miter lim="800000"/>
            <a:headEnd/>
            <a:tailEnd/>
          </a:ln>
        </p:spPr>
      </p:pic>
      <p:sp>
        <p:nvSpPr>
          <p:cNvPr id="40964" name="TextBox 1"/>
          <p:cNvSpPr txBox="1">
            <a:spLocks noChangeArrowheads="1"/>
          </p:cNvSpPr>
          <p:nvPr/>
        </p:nvSpPr>
        <p:spPr bwMode="auto">
          <a:xfrm>
            <a:off x="7252910" y="911542"/>
            <a:ext cx="3671887" cy="4431983"/>
          </a:xfrm>
          <a:prstGeom prst="rect">
            <a:avLst/>
          </a:prstGeom>
          <a:noFill/>
          <a:ln w="9525">
            <a:noFill/>
            <a:miter lim="800000"/>
            <a:headEnd/>
            <a:tailEnd/>
          </a:ln>
        </p:spPr>
        <p:txBody>
          <a:bodyPr>
            <a:prstTxWarp prst="textNoShape">
              <a:avLst/>
            </a:prstTxWarp>
            <a:spAutoFit/>
          </a:bodyPr>
          <a:lstStyle/>
          <a:p>
            <a:r>
              <a:rPr lang="en-GB" sz="2200" dirty="0"/>
              <a:t>Take a minimum of 20 photos inspired by the work of Jan </a:t>
            </a:r>
            <a:r>
              <a:rPr lang="en-GB" sz="2200" dirty="0" err="1"/>
              <a:t>Groover</a:t>
            </a:r>
            <a:r>
              <a:rPr lang="en-GB" sz="2200" dirty="0"/>
              <a:t>.</a:t>
            </a:r>
          </a:p>
          <a:p>
            <a:r>
              <a:rPr lang="en-GB" sz="2200" dirty="0"/>
              <a:t>Using cutlery try and take as many macro  shots as possible</a:t>
            </a:r>
          </a:p>
          <a:p>
            <a:endParaRPr lang="en-GB" sz="2200" dirty="0"/>
          </a:p>
          <a:p>
            <a:r>
              <a:rPr lang="en-GB" sz="2200" dirty="0"/>
              <a:t>Think about:</a:t>
            </a:r>
          </a:p>
          <a:p>
            <a:endParaRPr lang="en-GB" sz="2200" dirty="0"/>
          </a:p>
          <a:p>
            <a:r>
              <a:rPr lang="en-GB" sz="2200" dirty="0"/>
              <a:t>-Composition</a:t>
            </a:r>
          </a:p>
          <a:p>
            <a:r>
              <a:rPr lang="en-GB" sz="2200" dirty="0"/>
              <a:t>-reflection</a:t>
            </a:r>
          </a:p>
          <a:p>
            <a:r>
              <a:rPr lang="en-GB" sz="2200" dirty="0"/>
              <a:t>-macro</a:t>
            </a:r>
          </a:p>
          <a:p>
            <a:r>
              <a:rPr lang="en-GB" sz="2200" dirty="0"/>
              <a:t>-creating interesting shapes</a:t>
            </a:r>
          </a:p>
          <a:p>
            <a:endParaRPr lang="en-GB" dirty="0"/>
          </a:p>
        </p:txBody>
      </p:sp>
      <p:sp>
        <p:nvSpPr>
          <p:cNvPr id="2" name="TextBox 1"/>
          <p:cNvSpPr txBox="1"/>
          <p:nvPr/>
        </p:nvSpPr>
        <p:spPr>
          <a:xfrm>
            <a:off x="846161" y="5681960"/>
            <a:ext cx="10590663" cy="923330"/>
          </a:xfrm>
          <a:prstGeom prst="rect">
            <a:avLst/>
          </a:prstGeom>
          <a:noFill/>
        </p:spPr>
        <p:txBody>
          <a:bodyPr wrap="square" rtlCol="0">
            <a:spAutoFit/>
          </a:bodyPr>
          <a:lstStyle/>
          <a:p>
            <a:r>
              <a:rPr lang="en-GB" dirty="0"/>
              <a:t>TOP TIP – Try and use the camera to frame interesting shapes rather than capturing the actual objects. Jan </a:t>
            </a:r>
            <a:r>
              <a:rPr lang="en-GB" dirty="0" err="1"/>
              <a:t>Groover</a:t>
            </a:r>
            <a:r>
              <a:rPr lang="en-GB" dirty="0"/>
              <a:t> rarely if ever would include the whole of the objects in these shots but rather just captures parts of them in various positions to create interesting compositions.</a:t>
            </a:r>
          </a:p>
        </p:txBody>
      </p:sp>
    </p:spTree>
    <p:extLst>
      <p:ext uri="{BB962C8B-B14F-4D97-AF65-F5344CB8AC3E}">
        <p14:creationId xmlns:p14="http://schemas.microsoft.com/office/powerpoint/2010/main" val="248407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2"/>
          <a:srcRect/>
          <a:stretch>
            <a:fillRect/>
          </a:stretch>
        </p:blipFill>
        <p:spPr bwMode="auto">
          <a:xfrm>
            <a:off x="2661330" y="1880539"/>
            <a:ext cx="6637111" cy="4977461"/>
          </a:xfrm>
          <a:prstGeom prst="rect">
            <a:avLst/>
          </a:prstGeom>
          <a:noFill/>
          <a:ln w="9525">
            <a:noFill/>
            <a:miter lim="800000"/>
            <a:headEnd/>
            <a:tailEnd/>
          </a:ln>
        </p:spPr>
      </p:pic>
      <p:sp>
        <p:nvSpPr>
          <p:cNvPr id="41987" name="Title 1"/>
          <p:cNvSpPr>
            <a:spLocks/>
          </p:cNvSpPr>
          <p:nvPr/>
        </p:nvSpPr>
        <p:spPr bwMode="auto">
          <a:xfrm>
            <a:off x="1001486" y="152400"/>
            <a:ext cx="9956800" cy="1577328"/>
          </a:xfrm>
          <a:prstGeom prst="rect">
            <a:avLst/>
          </a:prstGeom>
          <a:solidFill>
            <a:srgbClr val="FFFF00"/>
          </a:solidFill>
          <a:ln w="9525">
            <a:noFill/>
            <a:miter lim="800000"/>
            <a:headEnd/>
            <a:tailEnd/>
          </a:ln>
        </p:spPr>
        <p:txBody>
          <a:bodyPr anchor="ctr">
            <a:prstTxWarp prst="textNoShape">
              <a:avLst/>
            </a:prstTxWarp>
          </a:bodyPr>
          <a:lstStyle/>
          <a:p>
            <a:pPr algn="ctr"/>
            <a:r>
              <a:rPr lang="en-GB" sz="2400" dirty="0">
                <a:solidFill>
                  <a:schemeClr val="tx2"/>
                </a:solidFill>
              </a:rPr>
              <a:t>Here is an example of how another student has presented their images. Notice how it includes a personal evaluation and clearly shows there understanding of the photographers work in a visual way</a:t>
            </a:r>
          </a:p>
        </p:txBody>
      </p:sp>
    </p:spTree>
    <p:extLst>
      <p:ext uri="{BB962C8B-B14F-4D97-AF65-F5344CB8AC3E}">
        <p14:creationId xmlns:p14="http://schemas.microsoft.com/office/powerpoint/2010/main" val="1494297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1368</Words>
  <Application>Microsoft Office PowerPoint</Application>
  <PresentationFormat>Widescreen</PresentationFormat>
  <Paragraphs>54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LO: to show your understanding of the brief by producing a thought shower and illustrating your ideas </vt:lpstr>
      <vt:lpstr>Jan Groover </vt:lpstr>
      <vt:lpstr>Jan Groover</vt:lpstr>
      <vt:lpstr>JAN GROOVER </vt:lpstr>
      <vt:lpstr>Jan Groover </vt:lpstr>
      <vt:lpstr>Lo: to understand the work of Jan Groover by analysing a photograph</vt:lpstr>
      <vt:lpstr>Jan Groover photoshoot Due 20th June 2020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lucey</dc:creator>
  <cp:lastModifiedBy>Aaron Johncock</cp:lastModifiedBy>
  <cp:revision>4</cp:revision>
  <dcterms:created xsi:type="dcterms:W3CDTF">2020-06-06T07:42:59Z</dcterms:created>
  <dcterms:modified xsi:type="dcterms:W3CDTF">2020-08-14T09:52:35Z</dcterms:modified>
</cp:coreProperties>
</file>