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454" r:id="rId2"/>
    <p:sldId id="259" r:id="rId3"/>
    <p:sldId id="398" r:id="rId4"/>
    <p:sldId id="408" r:id="rId5"/>
    <p:sldId id="407" r:id="rId6"/>
    <p:sldId id="409" r:id="rId7"/>
    <p:sldId id="410" r:id="rId8"/>
    <p:sldId id="411" r:id="rId9"/>
    <p:sldId id="412" r:id="rId10"/>
    <p:sldId id="413" r:id="rId11"/>
    <p:sldId id="421" r:id="rId12"/>
    <p:sldId id="455" r:id="rId13"/>
    <p:sldId id="375" r:id="rId14"/>
    <p:sldId id="414" r:id="rId15"/>
    <p:sldId id="376" r:id="rId16"/>
    <p:sldId id="422" r:id="rId17"/>
    <p:sldId id="423" r:id="rId18"/>
    <p:sldId id="424" r:id="rId19"/>
    <p:sldId id="425" r:id="rId20"/>
    <p:sldId id="426" r:id="rId21"/>
    <p:sldId id="427" r:id="rId22"/>
    <p:sldId id="428" r:id="rId23"/>
    <p:sldId id="429" r:id="rId24"/>
    <p:sldId id="430" r:id="rId25"/>
    <p:sldId id="431" r:id="rId26"/>
    <p:sldId id="432" r:id="rId27"/>
    <p:sldId id="435" r:id="rId28"/>
    <p:sldId id="436" r:id="rId29"/>
    <p:sldId id="437" r:id="rId30"/>
    <p:sldId id="438" r:id="rId31"/>
    <p:sldId id="439" r:id="rId32"/>
    <p:sldId id="440" r:id="rId33"/>
    <p:sldId id="441" r:id="rId34"/>
    <p:sldId id="442" r:id="rId35"/>
    <p:sldId id="415" r:id="rId36"/>
    <p:sldId id="377" r:id="rId37"/>
    <p:sldId id="416" r:id="rId38"/>
    <p:sldId id="418" r:id="rId39"/>
    <p:sldId id="419" r:id="rId40"/>
    <p:sldId id="420" r:id="rId41"/>
    <p:sldId id="400" r:id="rId42"/>
    <p:sldId id="401" r:id="rId43"/>
    <p:sldId id="417" r:id="rId44"/>
    <p:sldId id="378" r:id="rId45"/>
    <p:sldId id="443" r:id="rId46"/>
    <p:sldId id="444" r:id="rId47"/>
    <p:sldId id="405" r:id="rId48"/>
    <p:sldId id="406" r:id="rId49"/>
    <p:sldId id="379" r:id="rId50"/>
    <p:sldId id="445" r:id="rId51"/>
    <p:sldId id="402" r:id="rId52"/>
    <p:sldId id="446" r:id="rId53"/>
    <p:sldId id="447" r:id="rId54"/>
    <p:sldId id="380" r:id="rId55"/>
    <p:sldId id="449" r:id="rId56"/>
    <p:sldId id="450" r:id="rId57"/>
    <p:sldId id="382" r:id="rId58"/>
    <p:sldId id="451" r:id="rId59"/>
    <p:sldId id="448" r:id="rId60"/>
    <p:sldId id="452" r:id="rId61"/>
    <p:sldId id="453" r:id="rId62"/>
    <p:sldId id="383" r:id="rId63"/>
    <p:sldId id="403" r:id="rId64"/>
    <p:sldId id="456" r:id="rId65"/>
    <p:sldId id="404" r:id="rId66"/>
    <p:sldId id="384" r:id="rId67"/>
    <p:sldId id="461" r:id="rId68"/>
    <p:sldId id="457" r:id="rId69"/>
    <p:sldId id="458" r:id="rId70"/>
    <p:sldId id="386" r:id="rId71"/>
    <p:sldId id="459" r:id="rId72"/>
    <p:sldId id="460" r:id="rId73"/>
    <p:sldId id="462" r:id="rId74"/>
    <p:sldId id="385" r:id="rId75"/>
    <p:sldId id="464" r:id="rId76"/>
    <p:sldId id="465" r:id="rId77"/>
    <p:sldId id="463" r:id="rId78"/>
    <p:sldId id="388" r:id="rId79"/>
    <p:sldId id="466" r:id="rId80"/>
    <p:sldId id="467" r:id="rId81"/>
    <p:sldId id="387" r:id="rId82"/>
    <p:sldId id="468" r:id="rId83"/>
    <p:sldId id="389" r:id="rId84"/>
    <p:sldId id="390" r:id="rId85"/>
    <p:sldId id="469" r:id="rId86"/>
    <p:sldId id="470" r:id="rId87"/>
    <p:sldId id="471" r:id="rId88"/>
    <p:sldId id="472" r:id="rId89"/>
    <p:sldId id="473" r:id="rId90"/>
    <p:sldId id="391" r:id="rId91"/>
    <p:sldId id="474" r:id="rId92"/>
    <p:sldId id="475" r:id="rId93"/>
    <p:sldId id="392" r:id="rId94"/>
    <p:sldId id="476" r:id="rId95"/>
    <p:sldId id="477" r:id="rId96"/>
    <p:sldId id="478" r:id="rId97"/>
    <p:sldId id="393" r:id="rId98"/>
    <p:sldId id="479" r:id="rId99"/>
    <p:sldId id="480" r:id="rId100"/>
    <p:sldId id="394" r:id="rId101"/>
    <p:sldId id="481" r:id="rId102"/>
    <p:sldId id="482" r:id="rId103"/>
    <p:sldId id="483" r:id="rId104"/>
    <p:sldId id="395" r:id="rId105"/>
    <p:sldId id="484" r:id="rId106"/>
    <p:sldId id="486" r:id="rId107"/>
    <p:sldId id="492" r:id="rId108"/>
    <p:sldId id="396" r:id="rId109"/>
    <p:sldId id="485" r:id="rId110"/>
    <p:sldId id="397" r:id="rId111"/>
    <p:sldId id="489" r:id="rId112"/>
    <p:sldId id="491" r:id="rId113"/>
    <p:sldId id="487" r:id="rId114"/>
    <p:sldId id="488" r:id="rId115"/>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B050"/>
    <a:srgbClr val="C00000"/>
    <a:srgbClr val="348AD8"/>
    <a:srgbClr val="FFFF66"/>
    <a:srgbClr val="B0DD7F"/>
    <a:srgbClr val="FFFFCC"/>
    <a:srgbClr val="FFFF99"/>
    <a:srgbClr val="FFB7B7"/>
    <a:srgbClr val="ABFF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6242" autoAdjust="0"/>
  </p:normalViewPr>
  <p:slideViewPr>
    <p:cSldViewPr>
      <p:cViewPr varScale="1">
        <p:scale>
          <a:sx n="66" d="100"/>
          <a:sy n="66" d="100"/>
        </p:scale>
        <p:origin x="122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40F7DDAA-3A63-45F9-A25B-E30A8B9576F1}" type="datetimeFigureOut">
              <a:rPr lang="en-GB" smtClean="0"/>
              <a:t>14/08/2020</a:t>
            </a:fld>
            <a:endParaRPr lang="en-GB"/>
          </a:p>
        </p:txBody>
      </p:sp>
      <p:sp>
        <p:nvSpPr>
          <p:cNvPr id="4" name="Slide Image Placeholder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00E41376-7639-4DC2-8778-85AF89E64C04}" type="slidenum">
              <a:rPr lang="en-GB" smtClean="0"/>
              <a:t>‹#›</a:t>
            </a:fld>
            <a:endParaRPr lang="en-GB"/>
          </a:p>
        </p:txBody>
      </p:sp>
    </p:spTree>
    <p:extLst>
      <p:ext uri="{BB962C8B-B14F-4D97-AF65-F5344CB8AC3E}">
        <p14:creationId xmlns:p14="http://schemas.microsoft.com/office/powerpoint/2010/main" val="407580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991D59-0526-4C78-AD8F-CA5038908301}" type="slidenum">
              <a:rPr lang="en-GB" smtClean="0"/>
              <a:t>28</a:t>
            </a:fld>
            <a:endParaRPr lang="en-GB"/>
          </a:p>
        </p:txBody>
      </p:sp>
    </p:spTree>
    <p:extLst>
      <p:ext uri="{BB962C8B-B14F-4D97-AF65-F5344CB8AC3E}">
        <p14:creationId xmlns:p14="http://schemas.microsoft.com/office/powerpoint/2010/main" val="1712941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0E41376-7639-4DC2-8778-85AF89E64C04}" type="slidenum">
              <a:rPr lang="en-GB" smtClean="0"/>
              <a:t>51</a:t>
            </a:fld>
            <a:endParaRPr lang="en-GB"/>
          </a:p>
        </p:txBody>
      </p:sp>
    </p:spTree>
    <p:extLst>
      <p:ext uri="{BB962C8B-B14F-4D97-AF65-F5344CB8AC3E}">
        <p14:creationId xmlns:p14="http://schemas.microsoft.com/office/powerpoint/2010/main" val="1731667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AEC1C25-D9FF-4288-94AE-787AEC8182D1}" type="datetimeFigureOut">
              <a:rPr lang="en-GB" smtClean="0"/>
              <a:t>14/08/2020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3417797988"/>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AEC1C25-D9FF-4288-94AE-787AEC8182D1}" type="datetimeFigureOut">
              <a:rPr lang="en-GB" smtClean="0"/>
              <a:t>14/08/2020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336164856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AEC1C25-D9FF-4288-94AE-787AEC8182D1}" type="datetimeFigureOut">
              <a:rPr lang="en-GB" smtClean="0"/>
              <a:t>14/08/2020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222636415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AEC1C25-D9FF-4288-94AE-787AEC8182D1}" type="datetimeFigureOut">
              <a:rPr lang="en-GB" smtClean="0"/>
              <a:t>14/08/2020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122459819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C1C25-D9FF-4288-94AE-787AEC8182D1}" type="datetimeFigureOut">
              <a:rPr lang="en-GB" smtClean="0"/>
              <a:t>14/08/2020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128101954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AEC1C25-D9FF-4288-94AE-787AEC8182D1}" type="datetimeFigureOut">
              <a:rPr lang="en-GB" smtClean="0"/>
              <a:t>14/08/2020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217881895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AEC1C25-D9FF-4288-94AE-787AEC8182D1}" type="datetimeFigureOut">
              <a:rPr lang="en-GB" smtClean="0"/>
              <a:t>14/08/2020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334088900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AEC1C25-D9FF-4288-94AE-787AEC8182D1}" type="datetimeFigureOut">
              <a:rPr lang="en-GB" smtClean="0"/>
              <a:t>14/08/2020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972424626"/>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C1C25-D9FF-4288-94AE-787AEC8182D1}" type="datetimeFigureOut">
              <a:rPr lang="en-GB" smtClean="0"/>
              <a:t>14/08/2020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168858854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EC1C25-D9FF-4288-94AE-787AEC8182D1}" type="datetimeFigureOut">
              <a:rPr lang="en-GB" smtClean="0"/>
              <a:t>14/08/2020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130345728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EC1C25-D9FF-4288-94AE-787AEC8182D1}" type="datetimeFigureOut">
              <a:rPr lang="en-GB" smtClean="0"/>
              <a:t>14/08/2020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B6C0E2-F6CA-4289-8681-BC83FD2C7451}" type="slidenum">
              <a:rPr lang="en-GB" smtClean="0"/>
              <a:t>‹#›</a:t>
            </a:fld>
            <a:endParaRPr lang="en-GB"/>
          </a:p>
        </p:txBody>
      </p:sp>
    </p:spTree>
    <p:extLst>
      <p:ext uri="{BB962C8B-B14F-4D97-AF65-F5344CB8AC3E}">
        <p14:creationId xmlns:p14="http://schemas.microsoft.com/office/powerpoint/2010/main" val="177398831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3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C1C25-D9FF-4288-94AE-787AEC8182D1}" type="datetimeFigureOut">
              <a:rPr lang="en-GB" smtClean="0"/>
              <a:t>14/08/2020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6C0E2-F6CA-4289-8681-BC83FD2C7451}" type="slidenum">
              <a:rPr lang="en-GB" smtClean="0"/>
              <a:t>‹#›</a:t>
            </a:fld>
            <a:endParaRPr lang="en-GB"/>
          </a:p>
        </p:txBody>
      </p:sp>
    </p:spTree>
    <p:extLst>
      <p:ext uri="{BB962C8B-B14F-4D97-AF65-F5344CB8AC3E}">
        <p14:creationId xmlns:p14="http://schemas.microsoft.com/office/powerpoint/2010/main" val="3611831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www.churcharmy.org.uk/"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g"/><Relationship Id="rId1" Type="http://schemas.openxmlformats.org/officeDocument/2006/relationships/slideLayout" Target="../slideLayouts/slideLayout4.xml"/><Relationship Id="rId5" Type="http://schemas.openxmlformats.org/officeDocument/2006/relationships/image" Target="../media/image139.jpg"/><Relationship Id="rId4" Type="http://schemas.openxmlformats.org/officeDocument/2006/relationships/image" Target="../media/image138.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2.xml"/><Relationship Id="rId5" Type="http://schemas.openxmlformats.org/officeDocument/2006/relationships/image" Target="../media/image143.jpg"/><Relationship Id="rId4" Type="http://schemas.openxmlformats.org/officeDocument/2006/relationships/image" Target="../media/image142.jpg"/></Relationships>
</file>

<file path=ppt/slides/_rels/slide10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hyperlink" Target="http://www.coventrycathedral.org.uk/"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hyperlink" Target="http://www.christianaid.org.uk/" TargetMode="External"/><Relationship Id="rId2" Type="http://schemas.openxmlformats.org/officeDocument/2006/relationships/image" Target="../media/image149.jp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hyperlink" Target="http://www.projectact.org/" TargetMode="External"/><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18" Type="http://schemas.openxmlformats.org/officeDocument/2006/relationships/image" Target="../media/image29.png"/><Relationship Id="rId3" Type="http://schemas.openxmlformats.org/officeDocument/2006/relationships/image" Target="../media/image21.jpg"/><Relationship Id="rId21" Type="http://schemas.openxmlformats.org/officeDocument/2006/relationships/slide" Target="slide27.xml"/><Relationship Id="rId7" Type="http://schemas.microsoft.com/office/2007/relationships/hdphoto" Target="../media/hdphoto5.wdp"/><Relationship Id="rId12" Type="http://schemas.openxmlformats.org/officeDocument/2006/relationships/image" Target="../media/image26.png"/><Relationship Id="rId17" Type="http://schemas.openxmlformats.org/officeDocument/2006/relationships/slide" Target="slide26.xml"/><Relationship Id="rId2" Type="http://schemas.openxmlformats.org/officeDocument/2006/relationships/image" Target="../media/image20.png"/><Relationship Id="rId16" Type="http://schemas.openxmlformats.org/officeDocument/2006/relationships/image" Target="../media/image28.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slide" Target="slide23.xml"/><Relationship Id="rId5" Type="http://schemas.microsoft.com/office/2007/relationships/hdphoto" Target="../media/hdphoto4.wdp"/><Relationship Id="rId15" Type="http://schemas.openxmlformats.org/officeDocument/2006/relationships/slide" Target="slide25.xml"/><Relationship Id="rId10" Type="http://schemas.openxmlformats.org/officeDocument/2006/relationships/image" Target="../media/image25.png"/><Relationship Id="rId19" Type="http://schemas.openxmlformats.org/officeDocument/2006/relationships/slide" Target="slide21.xml"/><Relationship Id="rId4" Type="http://schemas.openxmlformats.org/officeDocument/2006/relationships/image" Target="../media/image22.png"/><Relationship Id="rId9" Type="http://schemas.openxmlformats.org/officeDocument/2006/relationships/image" Target="../media/image24.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17.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12.wdp"/><Relationship Id="rId3" Type="http://schemas.microsoft.com/office/2007/relationships/hdphoto" Target="../media/hdphoto7.wdp"/><Relationship Id="rId7" Type="http://schemas.microsoft.com/office/2007/relationships/hdphoto" Target="../media/hdphoto9.wdp"/><Relationship Id="rId12" Type="http://schemas.openxmlformats.org/officeDocument/2006/relationships/image" Target="../media/image39.png"/><Relationship Id="rId2" Type="http://schemas.openxmlformats.org/officeDocument/2006/relationships/image" Target="../media/image34.png"/><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11.wdp"/><Relationship Id="rId5" Type="http://schemas.microsoft.com/office/2007/relationships/hdphoto" Target="../media/hdphoto8.wdp"/><Relationship Id="rId15" Type="http://schemas.microsoft.com/office/2007/relationships/hdphoto" Target="../media/hdphoto13.wdp"/><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10.wdp"/><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microsoft.com/office/2007/relationships/hdphoto" Target="../media/hdphoto15.wdp"/><Relationship Id="rId12" Type="http://schemas.openxmlformats.org/officeDocument/2006/relationships/slide" Target="slide19.xml"/><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5.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16.wdp"/></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1.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6.png"/><Relationship Id="rId17" Type="http://schemas.microsoft.com/office/2007/relationships/hdphoto" Target="../media/hdphoto20.wdp"/><Relationship Id="rId2" Type="http://schemas.openxmlformats.org/officeDocument/2006/relationships/image" Target="../media/image48.png"/><Relationship Id="rId16" Type="http://schemas.openxmlformats.org/officeDocument/2006/relationships/image" Target="../media/image60.png"/><Relationship Id="rId20" Type="http://schemas.openxmlformats.org/officeDocument/2006/relationships/slide" Target="slide19.xml"/><Relationship Id="rId1" Type="http://schemas.openxmlformats.org/officeDocument/2006/relationships/slideLayout" Target="../slideLayouts/slideLayout2.xml"/><Relationship Id="rId6" Type="http://schemas.microsoft.com/office/2007/relationships/hdphoto" Target="../media/hdphoto19.wdp"/><Relationship Id="rId11" Type="http://schemas.openxmlformats.org/officeDocument/2006/relationships/image" Target="../media/image55.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4.png"/><Relationship Id="rId19" Type="http://schemas.microsoft.com/office/2007/relationships/hdphoto" Target="../media/hdphoto21.wdp"/><Relationship Id="rId4" Type="http://schemas.microsoft.com/office/2007/relationships/hdphoto" Target="../media/hdphoto18.wdp"/><Relationship Id="rId9" Type="http://schemas.openxmlformats.org/officeDocument/2006/relationships/image" Target="../media/image53.png"/><Relationship Id="rId1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slide" Target="slide19.xml"/><Relationship Id="rId5" Type="http://schemas.microsoft.com/office/2007/relationships/hdphoto" Target="../media/hdphoto23.wdp"/><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28.wdp"/><Relationship Id="rId3" Type="http://schemas.openxmlformats.org/officeDocument/2006/relationships/image" Target="../media/image65.png"/><Relationship Id="rId7" Type="http://schemas.microsoft.com/office/2007/relationships/hdphoto" Target="../media/hdphoto25.wdp"/><Relationship Id="rId12" Type="http://schemas.openxmlformats.org/officeDocument/2006/relationships/image" Target="../media/image70.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7.png"/><Relationship Id="rId11" Type="http://schemas.microsoft.com/office/2007/relationships/hdphoto" Target="../media/hdphoto27.wdp"/><Relationship Id="rId5" Type="http://schemas.openxmlformats.org/officeDocument/2006/relationships/image" Target="../media/image66.png"/><Relationship Id="rId10" Type="http://schemas.openxmlformats.org/officeDocument/2006/relationships/image" Target="../media/image69.png"/><Relationship Id="rId4" Type="http://schemas.microsoft.com/office/2007/relationships/hdphoto" Target="../media/hdphoto24.wdp"/><Relationship Id="rId9" Type="http://schemas.microsoft.com/office/2007/relationships/hdphoto" Target="../media/hdphoto26.wdp"/></Relationships>
</file>

<file path=ppt/slides/_rels/slide28.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71.jpeg"/><Relationship Id="rId7"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29.wdp"/><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2.jpeg"/><Relationship Id="rId3" Type="http://schemas.microsoft.com/office/2007/relationships/hdphoto" Target="../media/hdphoto31.wdp"/><Relationship Id="rId7" Type="http://schemas.openxmlformats.org/officeDocument/2006/relationships/image" Target="../media/image81.emf"/><Relationship Id="rId2" Type="http://schemas.openxmlformats.org/officeDocument/2006/relationships/image" Target="../media/image78.png"/><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80.png"/><Relationship Id="rId10" Type="http://schemas.microsoft.com/office/2007/relationships/hdphoto" Target="../media/hdphoto21.wdp"/><Relationship Id="rId4" Type="http://schemas.openxmlformats.org/officeDocument/2006/relationships/image" Target="../media/image79.pn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84.png"/><Relationship Id="rId1" Type="http://schemas.openxmlformats.org/officeDocument/2006/relationships/slideLayout" Target="../slideLayouts/slideLayout2.xml"/><Relationship Id="rId5" Type="http://schemas.microsoft.com/office/2007/relationships/hdphoto" Target="../media/hdphoto34.wdp"/><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tribunesandtriumphs.org/roman-life/roman-crucifixion.h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bible-archaeology.info/crucifixion.ht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LMTnRP8sVzc" TargetMode="External"/><Relationship Id="rId2" Type="http://schemas.openxmlformats.org/officeDocument/2006/relationships/hyperlink" Target="https://www.youtube.com/watch?v=Anp_AyGxTxw"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P915GO5GxsM" TargetMode="External"/><Relationship Id="rId2" Type="http://schemas.openxmlformats.org/officeDocument/2006/relationships/hyperlink" Target="https://www.youtube.com/watch?v=A7D_opo471E"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sharefaith.com/category/baptism-of-the-lord-images.html" TargetMode="External"/><Relationship Id="rId2" Type="http://schemas.openxmlformats.org/officeDocument/2006/relationships/image" Target="../media/image111.jpeg"/><Relationship Id="rId1" Type="http://schemas.openxmlformats.org/officeDocument/2006/relationships/slideLayout" Target="../slideLayouts/slideLayout4.xml"/><Relationship Id="rId5" Type="http://schemas.openxmlformats.org/officeDocument/2006/relationships/image" Target="../media/image113.jpeg"/><Relationship Id="rId4" Type="http://schemas.openxmlformats.org/officeDocument/2006/relationships/image" Target="../media/image112.jpeg"/></Relationships>
</file>

<file path=ppt/slides/_rels/slide76.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hyperlink" Target="http://www.google.co.uk/url?sa=i&amp;rct=j&amp;q=&amp;esrc=s&amp;source=images&amp;cd=&amp;cad=rja&amp;uact=8&amp;ved=0ahUKEwiq4JD_qrDSAhUHuhQKHYpKA0oQjRwIBw&amp;url=http://sothnj.org/common/webelieve.htm&amp;psig=AFQjCNEUIPgHieKIeuiOCPQEQqHVDTbaQQ&amp;ust=1488286856297957" TargetMode="Externa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s://www.google.co.uk/url?sa=i&amp;rct=j&amp;q=&amp;esrc=s&amp;source=images&amp;cd=&amp;cad=rja&amp;uact=8&amp;ved=0ahUKEwiCke7Gq7DSAhWG7BQKHZwfC0oQjRwIBw&amp;url=https://www.sharefaith.com/category/baptism-clipart.html&amp;psig=AFQjCNEyM1BTeEWFtbXcevEZ253_t4K7zw&amp;ust=1488287065729145" TargetMode="Externa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www.youtube.com/watch?v=7xNUkYL1_Po" TargetMode="Externa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bbc.co.uk/education/clips/z4r6yrd" TargetMode="External"/><Relationship Id="rId1" Type="http://schemas.openxmlformats.org/officeDocument/2006/relationships/slideLayout" Target="../slideLayouts/slideLayout5.xml"/><Relationship Id="rId4" Type="http://schemas.openxmlformats.org/officeDocument/2006/relationships/image" Target="../media/image12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svp.org.uk/" TargetMode="External"/><Relationship Id="rId2" Type="http://schemas.openxmlformats.org/officeDocument/2006/relationships/hyperlink" Target="http://www.streetpastors.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GB" sz="9600" dirty="0"/>
              <a:t>BELIEFS AND TEACHINGS</a:t>
            </a:r>
          </a:p>
        </p:txBody>
      </p:sp>
      <p:sp>
        <p:nvSpPr>
          <p:cNvPr id="5" name="Subtitle 4"/>
          <p:cNvSpPr>
            <a:spLocks noGrp="1"/>
          </p:cNvSpPr>
          <p:nvPr>
            <p:ph type="subTitle" idx="1"/>
          </p:nvPr>
        </p:nvSpPr>
        <p:spPr>
          <a:xfrm>
            <a:off x="1371600" y="4509120"/>
            <a:ext cx="6400800" cy="1752600"/>
          </a:xfrm>
        </p:spPr>
        <p:txBody>
          <a:bodyPr/>
          <a:lstStyle/>
          <a:p>
            <a:r>
              <a:rPr lang="en-GB" dirty="0">
                <a:solidFill>
                  <a:schemeClr val="tx1"/>
                </a:solidFill>
              </a:rPr>
              <a:t>Christianity</a:t>
            </a:r>
          </a:p>
        </p:txBody>
      </p:sp>
    </p:spTree>
    <p:extLst>
      <p:ext uri="{BB962C8B-B14F-4D97-AF65-F5344CB8AC3E}">
        <p14:creationId xmlns:p14="http://schemas.microsoft.com/office/powerpoint/2010/main" val="24933618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6000" b="1" u="sng" dirty="0"/>
              <a:t>Key Questions</a:t>
            </a:r>
          </a:p>
        </p:txBody>
      </p:sp>
      <p:sp>
        <p:nvSpPr>
          <p:cNvPr id="6" name="Content Placeholder 5"/>
          <p:cNvSpPr>
            <a:spLocks noGrp="1"/>
          </p:cNvSpPr>
          <p:nvPr>
            <p:ph idx="1"/>
          </p:nvPr>
        </p:nvSpPr>
        <p:spPr>
          <a:xfrm>
            <a:off x="251520" y="1417638"/>
            <a:ext cx="8712968" cy="5179714"/>
          </a:xfrm>
        </p:spPr>
        <p:txBody>
          <a:bodyPr>
            <a:normAutofit/>
          </a:bodyPr>
          <a:lstStyle/>
          <a:p>
            <a:pPr marL="514350" indent="-514350">
              <a:buFont typeface="+mj-lt"/>
              <a:buAutoNum type="arabicPeriod"/>
            </a:pPr>
            <a:r>
              <a:rPr lang="en-GB" dirty="0">
                <a:latin typeface="Arial" panose="020B0604020202020204" pitchFamily="34" charset="0"/>
                <a:cs typeface="Arial" panose="020B0604020202020204" pitchFamily="34" charset="0"/>
              </a:rPr>
              <a:t>What do Christians mean when they say God is just?</a:t>
            </a:r>
          </a:p>
          <a:p>
            <a:pPr marL="514350" indent="-514350">
              <a:buFont typeface="+mj-lt"/>
              <a:buAutoNum type="arabicPeriod"/>
            </a:pPr>
            <a:r>
              <a:rPr lang="en-GB" dirty="0">
                <a:latin typeface="Arial" panose="020B0604020202020204" pitchFamily="34" charset="0"/>
                <a:cs typeface="Arial" panose="020B0604020202020204" pitchFamily="34" charset="0"/>
              </a:rPr>
              <a:t>How might Christians reflect this belief in justice in their lives?</a:t>
            </a:r>
          </a:p>
          <a:p>
            <a:pPr marL="514350" indent="-514350">
              <a:buFont typeface="+mj-lt"/>
              <a:buAutoNum type="arabicPeriod"/>
            </a:pPr>
            <a:r>
              <a:rPr lang="en-GB" u="sng" dirty="0">
                <a:latin typeface="Arial" panose="020B0604020202020204" pitchFamily="34" charset="0"/>
                <a:cs typeface="Arial" panose="020B0604020202020204" pitchFamily="34" charset="0"/>
              </a:rPr>
              <a:t>Explain</a:t>
            </a:r>
            <a:r>
              <a:rPr lang="en-GB" dirty="0">
                <a:latin typeface="Arial" panose="020B0604020202020204" pitchFamily="34" charset="0"/>
                <a:cs typeface="Arial" panose="020B0604020202020204" pitchFamily="34" charset="0"/>
              </a:rPr>
              <a:t>, giving two reasons for each, why some people think that God is not loving and not just.</a:t>
            </a:r>
          </a:p>
          <a:p>
            <a:pPr marL="514350" indent="-514350">
              <a:buFont typeface="+mj-lt"/>
              <a:buAutoNum type="arabicPeriod"/>
            </a:pPr>
            <a:r>
              <a:rPr lang="en-GB" u="sng" dirty="0">
                <a:latin typeface="Arial" panose="020B0604020202020204" pitchFamily="34" charset="0"/>
                <a:cs typeface="Arial" panose="020B0604020202020204" pitchFamily="34" charset="0"/>
              </a:rPr>
              <a:t>Explain</a:t>
            </a:r>
            <a:r>
              <a:rPr lang="en-GB" dirty="0">
                <a:latin typeface="Arial" panose="020B0604020202020204" pitchFamily="34" charset="0"/>
                <a:cs typeface="Arial" panose="020B0604020202020204" pitchFamily="34" charset="0"/>
              </a:rPr>
              <a:t> how Christians might argue against these views</a:t>
            </a:r>
          </a:p>
          <a:p>
            <a:pPr marL="514350" indent="-514350">
              <a:buFont typeface="+mj-lt"/>
              <a:buAutoNum type="arabicPeriod"/>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208131"/>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The Role of the Church in the Wider Community</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lnSpcReduction="1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importance of mission, evangelism and church growth.</a:t>
            </a: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Tree>
    <p:extLst>
      <p:ext uri="{BB962C8B-B14F-4D97-AF65-F5344CB8AC3E}">
        <p14:creationId xmlns:p14="http://schemas.microsoft.com/office/powerpoint/2010/main" val="678337907"/>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pPr algn="l"/>
            <a:r>
              <a:rPr lang="en-GB" dirty="0"/>
              <a:t>Christian Mission and Evangelism in the UK.</a:t>
            </a:r>
          </a:p>
        </p:txBody>
      </p:sp>
      <p:sp>
        <p:nvSpPr>
          <p:cNvPr id="3" name="Content Placeholder 2"/>
          <p:cNvSpPr>
            <a:spLocks noGrp="1"/>
          </p:cNvSpPr>
          <p:nvPr>
            <p:ph idx="1"/>
          </p:nvPr>
        </p:nvSpPr>
        <p:spPr>
          <a:xfrm>
            <a:off x="432761" y="1196752"/>
            <a:ext cx="8229600" cy="4525963"/>
          </a:xfrm>
        </p:spPr>
        <p:txBody>
          <a:bodyPr>
            <a:noAutofit/>
          </a:bodyPr>
          <a:lstStyle/>
          <a:p>
            <a:pPr marL="514350" indent="-514350">
              <a:buFont typeface="+mj-lt"/>
              <a:buAutoNum type="arabicPeriod"/>
            </a:pPr>
            <a:r>
              <a:rPr lang="en-GB" dirty="0"/>
              <a:t>What is meant by the terms mission and evangelism?</a:t>
            </a:r>
          </a:p>
          <a:p>
            <a:pPr marL="514350" indent="-514350">
              <a:buFont typeface="+mj-lt"/>
              <a:buAutoNum type="arabicPeriod"/>
            </a:pPr>
            <a:r>
              <a:rPr lang="en-GB" dirty="0"/>
              <a:t>Why have Christian denominations begun to do missionary work in Europe?</a:t>
            </a:r>
          </a:p>
          <a:p>
            <a:pPr marL="514350" indent="-514350">
              <a:buFont typeface="+mj-lt"/>
              <a:buAutoNum type="arabicPeriod"/>
            </a:pPr>
            <a:r>
              <a:rPr lang="en-GB" b="1" dirty="0"/>
              <a:t>Religion is not relevant in the modern world.</a:t>
            </a:r>
            <a:r>
              <a:rPr lang="en-GB" dirty="0"/>
              <a:t> What do you think? Explain your opinion on this statement.</a:t>
            </a:r>
          </a:p>
          <a:p>
            <a:pPr marL="514350" indent="-514350">
              <a:buFont typeface="+mj-lt"/>
              <a:buAutoNum type="arabicPeriod"/>
            </a:pPr>
            <a:r>
              <a:rPr lang="en-GB" dirty="0"/>
              <a:t>Describe the work of the Church Army. Do you think their work is important? Explain your answer. </a:t>
            </a:r>
            <a:r>
              <a:rPr lang="en-GB" dirty="0">
                <a:hlinkClick r:id="rId2"/>
              </a:rPr>
              <a:t>www.churcharmy.org.uk</a:t>
            </a:r>
            <a:r>
              <a:rPr lang="en-GB" dirty="0"/>
              <a:t> </a:t>
            </a:r>
          </a:p>
        </p:txBody>
      </p:sp>
    </p:spTree>
    <p:extLst>
      <p:ext uri="{BB962C8B-B14F-4D97-AF65-F5344CB8AC3E}">
        <p14:creationId xmlns:p14="http://schemas.microsoft.com/office/powerpoint/2010/main" val="1361740681"/>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a:t>Christian mission an evangelism in the world.</a:t>
            </a:r>
          </a:p>
        </p:txBody>
      </p:sp>
      <p:sp>
        <p:nvSpPr>
          <p:cNvPr id="3" name="Content Placeholder 2"/>
          <p:cNvSpPr>
            <a:spLocks noGrp="1"/>
          </p:cNvSpPr>
          <p:nvPr>
            <p:ph idx="1"/>
          </p:nvPr>
        </p:nvSpPr>
        <p:spPr/>
        <p:txBody>
          <a:bodyPr/>
          <a:lstStyle/>
          <a:p>
            <a:pPr marL="514350" indent="-514350">
              <a:buFont typeface="+mj-lt"/>
              <a:buAutoNum type="arabicPeriod"/>
            </a:pPr>
            <a:r>
              <a:rPr lang="en-GB" dirty="0"/>
              <a:t>Explain the work of SIM.</a:t>
            </a:r>
          </a:p>
          <a:p>
            <a:pPr marL="514350" indent="-514350">
              <a:buFont typeface="+mj-lt"/>
              <a:buAutoNum type="arabicPeriod"/>
            </a:pPr>
            <a:r>
              <a:rPr lang="en-GB" dirty="0"/>
              <a:t>Explain why the </a:t>
            </a:r>
            <a:r>
              <a:rPr lang="en-GB" dirty="0" err="1"/>
              <a:t>Ichthus</a:t>
            </a:r>
            <a:r>
              <a:rPr lang="en-GB" dirty="0"/>
              <a:t> Fellowship is important in the UK Christian movement.</a:t>
            </a:r>
          </a:p>
          <a:p>
            <a:pPr marL="514350" indent="-514350">
              <a:buFont typeface="+mj-lt"/>
              <a:buAutoNum type="arabicPeriod"/>
            </a:pPr>
            <a:r>
              <a:rPr lang="en-GB" b="1" dirty="0"/>
              <a:t>Helping those in need abroad is the most important part of Christian mission. </a:t>
            </a:r>
            <a:r>
              <a:rPr lang="en-GB" dirty="0"/>
              <a:t>Do you agree with this statement?</a:t>
            </a:r>
            <a:r>
              <a:rPr lang="en-GB" b="1" dirty="0"/>
              <a:t> </a:t>
            </a:r>
            <a:r>
              <a:rPr lang="en-GB" dirty="0"/>
              <a:t>Give reasons for your opinion.</a:t>
            </a:r>
          </a:p>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0096" y="5013176"/>
            <a:ext cx="2843808" cy="14219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069276"/>
            <a:ext cx="2306581" cy="816197"/>
          </a:xfrm>
          <a:prstGeom prst="rect">
            <a:avLst/>
          </a:prstGeom>
        </p:spPr>
      </p:pic>
    </p:spTree>
    <p:extLst>
      <p:ext uri="{BB962C8B-B14F-4D97-AF65-F5344CB8AC3E}">
        <p14:creationId xmlns:p14="http://schemas.microsoft.com/office/powerpoint/2010/main" val="3541805514"/>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Fresh Expressions of Church</a:t>
            </a:r>
          </a:p>
        </p:txBody>
      </p:sp>
      <p:sp>
        <p:nvSpPr>
          <p:cNvPr id="3" name="Content Placeholder 2"/>
          <p:cNvSpPr>
            <a:spLocks noGrp="1"/>
          </p:cNvSpPr>
          <p:nvPr>
            <p:ph idx="1"/>
          </p:nvPr>
        </p:nvSpPr>
        <p:spPr/>
        <p:txBody>
          <a:bodyPr/>
          <a:lstStyle/>
          <a:p>
            <a:pPr marL="514350" indent="-514350">
              <a:buFont typeface="+mj-lt"/>
              <a:buAutoNum type="arabicPeriod"/>
            </a:pPr>
            <a:r>
              <a:rPr lang="en-GB" dirty="0"/>
              <a:t>What is Fresh Expressions of Church?</a:t>
            </a:r>
          </a:p>
          <a:p>
            <a:pPr marL="514350" indent="-514350">
              <a:buFont typeface="+mj-lt"/>
              <a:buAutoNum type="arabicPeriod"/>
            </a:pPr>
            <a:r>
              <a:rPr lang="en-GB" dirty="0"/>
              <a:t>Explain, using examples, what it means to be ‘planting churches’.</a:t>
            </a:r>
          </a:p>
          <a:p>
            <a:pPr marL="514350" indent="-514350">
              <a:buFont typeface="+mj-lt"/>
              <a:buAutoNum type="arabicPeriod"/>
            </a:pPr>
            <a:r>
              <a:rPr lang="en-GB" dirty="0"/>
              <a:t>What is Spring Harvest? What is its priorities?</a:t>
            </a:r>
          </a:p>
          <a:p>
            <a:pPr marL="514350" indent="-514350">
              <a:buFont typeface="+mj-lt"/>
              <a:buAutoNum type="arabicPeriod"/>
            </a:pPr>
            <a:r>
              <a:rPr lang="en-GB" dirty="0"/>
              <a:t>Explain why it is important for Christianity to have developed Fresh Expressions. Use examples to explain your ideas.</a:t>
            </a:r>
          </a:p>
          <a:p>
            <a:pPr marL="514350" indent="-514350">
              <a:buFont typeface="+mj-lt"/>
              <a:buAutoNum type="arabicPeriod"/>
            </a:pPr>
            <a:endParaRPr lang="en-GB" dirty="0"/>
          </a:p>
        </p:txBody>
      </p:sp>
    </p:spTree>
    <p:extLst>
      <p:ext uri="{BB962C8B-B14F-4D97-AF65-F5344CB8AC3E}">
        <p14:creationId xmlns:p14="http://schemas.microsoft.com/office/powerpoint/2010/main" val="2587600096"/>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The Role of the Church in the Wider Community</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fontScale="92500" lnSpcReduction="1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importance of peace and reconciliation </a:t>
            </a:r>
            <a:r>
              <a:rPr lang="en-GB" sz="5800" dirty="0" err="1">
                <a:latin typeface="Calibri" pitchFamily="34" charset="0"/>
              </a:rPr>
              <a:t>eg</a:t>
            </a:r>
            <a:r>
              <a:rPr lang="en-GB" sz="5800" dirty="0">
                <a:latin typeface="Calibri" pitchFamily="34" charset="0"/>
              </a:rPr>
              <a:t>. Quaker and Coventry Cathedral.</a:t>
            </a: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Tree>
    <p:extLst>
      <p:ext uri="{BB962C8B-B14F-4D97-AF65-F5344CB8AC3E}">
        <p14:creationId xmlns:p14="http://schemas.microsoft.com/office/powerpoint/2010/main" val="2332830228"/>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49708" y="-130406"/>
            <a:ext cx="8229600" cy="967118"/>
          </a:xfrm>
        </p:spPr>
        <p:txBody>
          <a:bodyPr/>
          <a:lstStyle/>
          <a:p>
            <a:r>
              <a:rPr lang="en-GB" dirty="0"/>
              <a:t>Coventry Cathedral</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3334" y="871704"/>
            <a:ext cx="3326578" cy="2657297"/>
          </a:xfrm>
        </p:spPr>
      </p:pic>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9708" y="3789572"/>
            <a:ext cx="3412894" cy="2877070"/>
          </a:xfrm>
        </p:spPr>
      </p:pic>
      <p:pic>
        <p:nvPicPr>
          <p:cNvPr id="1026" name="Picture 2" descr="http://i.telegraph.co.uk/multimedia/archive/02158/coventry_2158430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837" y="805167"/>
            <a:ext cx="4574471" cy="28627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4837" y="3831708"/>
            <a:ext cx="4574471" cy="2834934"/>
          </a:xfrm>
          <a:prstGeom prst="rect">
            <a:avLst/>
          </a:prstGeom>
        </p:spPr>
      </p:pic>
    </p:spTree>
    <p:extLst>
      <p:ext uri="{BB962C8B-B14F-4D97-AF65-F5344CB8AC3E}">
        <p14:creationId xmlns:p14="http://schemas.microsoft.com/office/powerpoint/2010/main" val="612996715"/>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Coventry Cathedral</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546" y="1600302"/>
            <a:ext cx="6857920" cy="441971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534" y="1536332"/>
            <a:ext cx="6974932" cy="454765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546" y="1597000"/>
            <a:ext cx="7087925" cy="4419714"/>
          </a:xfrm>
          <a:prstGeom prst="rect">
            <a:avLst/>
          </a:prstGeom>
        </p:spPr>
      </p:pic>
      <p:pic>
        <p:nvPicPr>
          <p:cNvPr id="15" name="Content Placeholder 9"/>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01546" y="1464744"/>
            <a:ext cx="6974932" cy="4620893"/>
          </a:xfrm>
        </p:spPr>
      </p:pic>
    </p:spTree>
    <p:extLst>
      <p:ext uri="{BB962C8B-B14F-4D97-AF65-F5344CB8AC3E}">
        <p14:creationId xmlns:p14="http://schemas.microsoft.com/office/powerpoint/2010/main" val="16722813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2000"/>
                                  </p:stCondLst>
                                  <p:childTnLst>
                                    <p:animEffect transition="out" filter="randombar(horizontal)">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1500"/>
                                  </p:stCondLst>
                                  <p:childTnLst>
                                    <p:set>
                                      <p:cBhvr>
                                        <p:cTn id="16" dur="1" fill="hold">
                                          <p:stCondLst>
                                            <p:cond delay="2999"/>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9650" y="548680"/>
            <a:ext cx="7126646" cy="6309320"/>
          </a:xfrm>
        </p:spPr>
        <p:txBody>
          <a:bodyPr>
            <a:normAutofit/>
          </a:bodyPr>
          <a:lstStyle/>
          <a:p>
            <a:pPr marL="514350" indent="-514350">
              <a:buFont typeface="+mj-lt"/>
              <a:buAutoNum type="arabicPeriod"/>
            </a:pPr>
            <a:r>
              <a:rPr lang="en-GB" dirty="0"/>
              <a:t>How does the Cross of Nails demonstrate reconciliation?</a:t>
            </a:r>
          </a:p>
          <a:p>
            <a:pPr marL="514350" indent="-514350">
              <a:buFont typeface="+mj-lt"/>
              <a:buAutoNum type="arabicPeriod"/>
            </a:pPr>
            <a:r>
              <a:rPr lang="en-GB" dirty="0"/>
              <a:t>How does the life of Desmond Tutu show a belief in reconciliation?</a:t>
            </a:r>
          </a:p>
          <a:p>
            <a:pPr marL="514350" indent="-514350">
              <a:buFont typeface="+mj-lt"/>
              <a:buAutoNum type="arabicPeriod"/>
            </a:pPr>
            <a:r>
              <a:rPr lang="en-GB" b="1" dirty="0"/>
              <a:t>The world be a far better place if everyone was prepared to reconcile.</a:t>
            </a:r>
            <a:r>
              <a:rPr lang="en-GB" dirty="0"/>
              <a:t> What do you think of this statement? Explain your opinion.</a:t>
            </a:r>
          </a:p>
          <a:p>
            <a:pPr marL="0" indent="0">
              <a:buNone/>
            </a:pPr>
            <a:endParaRPr lang="en-GB" b="1" dirty="0">
              <a:hlinkClick r:id="rId2"/>
            </a:endParaRPr>
          </a:p>
          <a:p>
            <a:pPr marL="0" indent="0">
              <a:buNone/>
            </a:pPr>
            <a:r>
              <a:rPr lang="en-GB" b="1" dirty="0">
                <a:hlinkClick r:id="rId2"/>
              </a:rPr>
              <a:t>www.coventrycathedral.org.uk</a:t>
            </a:r>
            <a:r>
              <a:rPr lang="en-GB" b="1"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296" y="1772816"/>
            <a:ext cx="1562100" cy="2260600"/>
          </a:xfrm>
          <a:prstGeom prst="rect">
            <a:avLst/>
          </a:prstGeom>
        </p:spPr>
      </p:pic>
    </p:spTree>
    <p:extLst>
      <p:ext uri="{BB962C8B-B14F-4D97-AF65-F5344CB8AC3E}">
        <p14:creationId xmlns:p14="http://schemas.microsoft.com/office/powerpoint/2010/main" val="4075760882"/>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The Role of the Church in the Wider Community</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how Christian churches respond to persecution.</a:t>
            </a: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23257">
            <a:off x="6237091" y="2652561"/>
            <a:ext cx="2330820" cy="1336337"/>
          </a:xfrm>
          <a:prstGeom prst="rect">
            <a:avLst/>
          </a:prstGeom>
        </p:spPr>
      </p:pic>
    </p:spTree>
    <p:extLst>
      <p:ext uri="{BB962C8B-B14F-4D97-AF65-F5344CB8AC3E}">
        <p14:creationId xmlns:p14="http://schemas.microsoft.com/office/powerpoint/2010/main" val="1491895788"/>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New Testament responses to persecution</a:t>
            </a:r>
          </a:p>
        </p:txBody>
      </p:sp>
      <p:sp>
        <p:nvSpPr>
          <p:cNvPr id="3" name="Content Placeholder 2"/>
          <p:cNvSpPr>
            <a:spLocks noGrp="1"/>
          </p:cNvSpPr>
          <p:nvPr>
            <p:ph idx="1"/>
          </p:nvPr>
        </p:nvSpPr>
        <p:spPr>
          <a:xfrm>
            <a:off x="457200" y="1600200"/>
            <a:ext cx="8229600" cy="5141168"/>
          </a:xfrm>
        </p:spPr>
        <p:txBody>
          <a:bodyPr>
            <a:normAutofit lnSpcReduction="10000"/>
          </a:bodyPr>
          <a:lstStyle/>
          <a:p>
            <a:pPr marL="514350" indent="-514350">
              <a:buFont typeface="+mj-lt"/>
              <a:buAutoNum type="arabicPeriod"/>
            </a:pPr>
            <a:r>
              <a:rPr lang="en-GB" dirty="0"/>
              <a:t>What does persecution mean?</a:t>
            </a:r>
          </a:p>
          <a:p>
            <a:pPr marL="514350" indent="-514350">
              <a:buFont typeface="+mj-lt"/>
              <a:buAutoNum type="arabicPeriod"/>
            </a:pPr>
            <a:r>
              <a:rPr lang="en-GB" dirty="0"/>
              <a:t>What evidence do we have that the early Christian community was persecuted?</a:t>
            </a:r>
          </a:p>
          <a:p>
            <a:pPr marL="514350" indent="-514350">
              <a:buFont typeface="+mj-lt"/>
              <a:buAutoNum type="arabicPeriod"/>
            </a:pPr>
            <a:r>
              <a:rPr lang="en-GB" dirty="0"/>
              <a:t>Explain what Christians’ response to persecution should be.</a:t>
            </a:r>
          </a:p>
          <a:p>
            <a:pPr marL="514350" indent="-514350">
              <a:buFont typeface="+mj-lt"/>
              <a:buAutoNum type="arabicPeriod"/>
            </a:pPr>
            <a:r>
              <a:rPr lang="en-GB" dirty="0"/>
              <a:t>Describe how the work of Brother Andrew might help Christians.</a:t>
            </a:r>
          </a:p>
          <a:p>
            <a:pPr marL="514350" indent="-514350">
              <a:buFont typeface="+mj-lt"/>
              <a:buAutoNum type="arabicPeriod"/>
            </a:pPr>
            <a:r>
              <a:rPr lang="en-GB" b="1" dirty="0"/>
              <a:t>True faith is shown through helping the persecuted.</a:t>
            </a:r>
            <a:r>
              <a:rPr lang="en-GB" dirty="0"/>
              <a:t> Think about this statement. Give two reasons for and against it.</a:t>
            </a:r>
            <a:endParaRPr lang="en-GB" b="1" dirty="0"/>
          </a:p>
          <a:p>
            <a:pPr marL="514350" indent="-514350">
              <a:buFont typeface="+mj-lt"/>
              <a:buAutoNum type="arabicPeriod"/>
            </a:pPr>
            <a:endParaRPr lang="en-GB" dirty="0"/>
          </a:p>
        </p:txBody>
      </p:sp>
    </p:spTree>
    <p:extLst>
      <p:ext uri="{BB962C8B-B14F-4D97-AF65-F5344CB8AC3E}">
        <p14:creationId xmlns:p14="http://schemas.microsoft.com/office/powerpoint/2010/main" val="257853039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The problem of evil and suffering</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6839" y="1600200"/>
            <a:ext cx="4219077" cy="3917032"/>
          </a:xfrm>
        </p:spPr>
      </p:pic>
      <p:sp>
        <p:nvSpPr>
          <p:cNvPr id="6" name="Content Placeholder 5"/>
          <p:cNvSpPr>
            <a:spLocks noGrp="1"/>
          </p:cNvSpPr>
          <p:nvPr>
            <p:ph sz="half" idx="2"/>
          </p:nvPr>
        </p:nvSpPr>
        <p:spPr/>
        <p:txBody>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600200"/>
            <a:ext cx="4244280" cy="3917032"/>
          </a:xfrm>
          <a:prstGeom prst="rect">
            <a:avLst/>
          </a:prstGeom>
        </p:spPr>
      </p:pic>
    </p:spTree>
    <p:extLst>
      <p:ext uri="{BB962C8B-B14F-4D97-AF65-F5344CB8AC3E}">
        <p14:creationId xmlns:p14="http://schemas.microsoft.com/office/powerpoint/2010/main" val="411565295"/>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The Role of the Church in the Wider Community</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fontScale="70000" lnSpcReduction="2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importance of Christian agencies.</a:t>
            </a:r>
          </a:p>
          <a:p>
            <a:pPr>
              <a:buNone/>
            </a:pPr>
            <a:r>
              <a:rPr lang="en-GB" sz="5800" dirty="0">
                <a:latin typeface="Calibri" pitchFamily="34" charset="0"/>
              </a:rPr>
              <a:t>Catholic Agency </a:t>
            </a:r>
            <a:r>
              <a:rPr lang="en-GB" sz="5800">
                <a:latin typeface="Calibri" pitchFamily="34" charset="0"/>
              </a:rPr>
              <a:t>for Overseas Development </a:t>
            </a:r>
            <a:r>
              <a:rPr lang="en-GB" sz="5800" dirty="0">
                <a:latin typeface="Calibri" pitchFamily="34" charset="0"/>
              </a:rPr>
              <a:t>(CAFOD)</a:t>
            </a:r>
          </a:p>
          <a:p>
            <a:pPr>
              <a:buNone/>
            </a:pPr>
            <a:r>
              <a:rPr lang="en-GB" sz="5800" dirty="0">
                <a:latin typeface="Calibri" pitchFamily="34" charset="0"/>
              </a:rPr>
              <a:t>Christian Aid.</a:t>
            </a:r>
          </a:p>
          <a:p>
            <a:pPr>
              <a:buNone/>
            </a:pPr>
            <a:r>
              <a:rPr lang="en-GB" sz="5800" dirty="0" err="1">
                <a:latin typeface="Calibri" pitchFamily="34" charset="0"/>
              </a:rPr>
              <a:t>Tearfund</a:t>
            </a:r>
            <a:r>
              <a:rPr lang="en-GB" sz="5800" dirty="0">
                <a:latin typeface="Calibri" pitchFamily="34" charset="0"/>
              </a:rPr>
              <a:t>.</a:t>
            </a: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7558" y="3742333"/>
            <a:ext cx="2056360" cy="2638995"/>
          </a:xfrm>
          <a:prstGeom prst="rect">
            <a:avLst/>
          </a:prstGeom>
        </p:spPr>
      </p:pic>
    </p:spTree>
    <p:extLst>
      <p:ext uri="{BB962C8B-B14F-4D97-AF65-F5344CB8AC3E}">
        <p14:creationId xmlns:p14="http://schemas.microsoft.com/office/powerpoint/2010/main" val="369296247"/>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20209"/>
            <a:ext cx="8568952" cy="6217581"/>
          </a:xfrm>
          <a:prstGeom prst="rect">
            <a:avLst/>
          </a:prstGeom>
        </p:spPr>
      </p:pic>
    </p:spTree>
    <p:extLst>
      <p:ext uri="{BB962C8B-B14F-4D97-AF65-F5344CB8AC3E}">
        <p14:creationId xmlns:p14="http://schemas.microsoft.com/office/powerpoint/2010/main" val="2946674777"/>
      </p:ext>
    </p:extLst>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350829">
            <a:off x="582197" y="729913"/>
            <a:ext cx="3351858" cy="1666128"/>
          </a:xfrm>
          <a:prstGeom prst="rect">
            <a:avLst/>
          </a:prstGeom>
        </p:spPr>
      </p:pic>
      <p:sp>
        <p:nvSpPr>
          <p:cNvPr id="3" name="TextBox 2"/>
          <p:cNvSpPr txBox="1"/>
          <p:nvPr/>
        </p:nvSpPr>
        <p:spPr>
          <a:xfrm>
            <a:off x="2843808" y="2420888"/>
            <a:ext cx="5760640" cy="2062103"/>
          </a:xfrm>
          <a:prstGeom prst="rect">
            <a:avLst/>
          </a:prstGeom>
          <a:noFill/>
        </p:spPr>
        <p:txBody>
          <a:bodyPr wrap="square" rtlCol="0">
            <a:spAutoFit/>
          </a:bodyPr>
          <a:lstStyle/>
          <a:p>
            <a:pPr marL="514350" indent="-514350">
              <a:buFont typeface="+mj-lt"/>
              <a:buAutoNum type="arabicPeriod"/>
            </a:pPr>
            <a:r>
              <a:rPr lang="en-GB" sz="3200" dirty="0"/>
              <a:t>How did </a:t>
            </a:r>
            <a:r>
              <a:rPr lang="en-GB" sz="3200" dirty="0" err="1"/>
              <a:t>Cafod</a:t>
            </a:r>
            <a:r>
              <a:rPr lang="en-GB" sz="3200" dirty="0"/>
              <a:t> begin?</a:t>
            </a:r>
          </a:p>
          <a:p>
            <a:pPr marL="514350" indent="-514350">
              <a:buFont typeface="+mj-lt"/>
              <a:buAutoNum type="arabicPeriod"/>
            </a:pPr>
            <a:r>
              <a:rPr lang="en-GB" sz="3200" dirty="0"/>
              <a:t>Describe the work of </a:t>
            </a:r>
            <a:r>
              <a:rPr lang="en-GB" sz="3200" dirty="0" err="1"/>
              <a:t>Cafod</a:t>
            </a:r>
            <a:r>
              <a:rPr lang="en-GB" sz="3200" dirty="0"/>
              <a:t>, both in the UK and its development work.</a:t>
            </a:r>
          </a:p>
        </p:txBody>
      </p:sp>
    </p:spTree>
    <p:extLst>
      <p:ext uri="{BB962C8B-B14F-4D97-AF65-F5344CB8AC3E}">
        <p14:creationId xmlns:p14="http://schemas.microsoft.com/office/powerpoint/2010/main" val="294598077"/>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20215229">
            <a:off x="10738" y="835553"/>
            <a:ext cx="3007889" cy="1926503"/>
          </a:xfrm>
        </p:spPr>
      </p:pic>
      <p:sp>
        <p:nvSpPr>
          <p:cNvPr id="5" name="TextBox 4"/>
          <p:cNvSpPr txBox="1"/>
          <p:nvPr/>
        </p:nvSpPr>
        <p:spPr>
          <a:xfrm>
            <a:off x="2699792" y="323091"/>
            <a:ext cx="6120681" cy="6432530"/>
          </a:xfrm>
          <a:prstGeom prst="rect">
            <a:avLst/>
          </a:prstGeom>
          <a:noFill/>
        </p:spPr>
        <p:txBody>
          <a:bodyPr wrap="square" rtlCol="0">
            <a:spAutoFit/>
          </a:bodyPr>
          <a:lstStyle/>
          <a:p>
            <a:pPr marL="342900" indent="-342900">
              <a:buFont typeface="+mj-lt"/>
              <a:buAutoNum type="arabicPeriod"/>
            </a:pPr>
            <a:r>
              <a:rPr lang="en-GB" sz="3200" dirty="0"/>
              <a:t>How did Christian Aid originate?</a:t>
            </a:r>
          </a:p>
          <a:p>
            <a:pPr marL="342900" indent="-342900">
              <a:buFont typeface="+mj-lt"/>
              <a:buAutoNum type="arabicPeriod"/>
            </a:pPr>
            <a:r>
              <a:rPr lang="en-GB" sz="3200" dirty="0"/>
              <a:t>What are the principles which Christian Aid uses to underpin its work? Can you think of examples of projects which might fit with each of those principles?</a:t>
            </a:r>
          </a:p>
          <a:p>
            <a:pPr marL="342900" indent="-342900">
              <a:buFont typeface="+mj-lt"/>
              <a:buAutoNum type="arabicPeriod"/>
            </a:pPr>
            <a:r>
              <a:rPr lang="en-GB" sz="3200" b="1" dirty="0"/>
              <a:t>All Christians should donate money to Christian Aid.</a:t>
            </a:r>
            <a:r>
              <a:rPr lang="en-GB" sz="3200" dirty="0"/>
              <a:t> What do you think about this statement? Give reasons to agree and disagree with it.</a:t>
            </a:r>
          </a:p>
          <a:p>
            <a:r>
              <a:rPr lang="en-GB" sz="3200" b="1" dirty="0">
                <a:hlinkClick r:id="rId3"/>
              </a:rPr>
              <a:t>www.christianaid.org.uk</a:t>
            </a:r>
            <a:r>
              <a:rPr lang="en-GB" sz="3200" b="1" dirty="0"/>
              <a:t> </a:t>
            </a:r>
          </a:p>
          <a:p>
            <a:pPr marL="342900" indent="-342900">
              <a:buFont typeface="+mj-lt"/>
              <a:buAutoNum type="arabicPeriod"/>
            </a:pPr>
            <a:endParaRPr lang="en-GB" sz="2800" dirty="0"/>
          </a:p>
        </p:txBody>
      </p:sp>
    </p:spTree>
    <p:extLst>
      <p:ext uri="{BB962C8B-B14F-4D97-AF65-F5344CB8AC3E}">
        <p14:creationId xmlns:p14="http://schemas.microsoft.com/office/powerpoint/2010/main" val="1007418231"/>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876256" y="1628800"/>
            <a:ext cx="2032489" cy="3024336"/>
          </a:xfrm>
        </p:spPr>
      </p:pic>
      <p:sp>
        <p:nvSpPr>
          <p:cNvPr id="4" name="TextBox 3"/>
          <p:cNvSpPr txBox="1"/>
          <p:nvPr/>
        </p:nvSpPr>
        <p:spPr>
          <a:xfrm>
            <a:off x="317721" y="404664"/>
            <a:ext cx="6552728" cy="6494085"/>
          </a:xfrm>
          <a:prstGeom prst="rect">
            <a:avLst/>
          </a:prstGeom>
          <a:noFill/>
        </p:spPr>
        <p:txBody>
          <a:bodyPr wrap="square" rtlCol="0">
            <a:spAutoFit/>
          </a:bodyPr>
          <a:lstStyle/>
          <a:p>
            <a:pPr marL="514350" indent="-514350">
              <a:buFont typeface="+mj-lt"/>
              <a:buAutoNum type="arabicPeriod"/>
            </a:pPr>
            <a:r>
              <a:rPr lang="en-GB" sz="3200" dirty="0"/>
              <a:t>How did the </a:t>
            </a:r>
            <a:r>
              <a:rPr lang="en-GB" sz="3200" dirty="0" err="1"/>
              <a:t>Tearfund</a:t>
            </a:r>
            <a:r>
              <a:rPr lang="en-GB" sz="3200" dirty="0"/>
              <a:t> begin?</a:t>
            </a:r>
          </a:p>
          <a:p>
            <a:pPr marL="514350" indent="-514350">
              <a:buFont typeface="+mj-lt"/>
              <a:buAutoNum type="arabicPeriod"/>
            </a:pPr>
            <a:r>
              <a:rPr lang="en-GB" sz="3200" dirty="0"/>
              <a:t>What makes </a:t>
            </a:r>
            <a:r>
              <a:rPr lang="en-GB" sz="3200" dirty="0" err="1"/>
              <a:t>Tearfund</a:t>
            </a:r>
            <a:r>
              <a:rPr lang="en-GB" sz="3200" dirty="0"/>
              <a:t> different to </a:t>
            </a:r>
            <a:r>
              <a:rPr lang="en-GB" sz="3200" dirty="0" err="1"/>
              <a:t>Cafod</a:t>
            </a:r>
            <a:r>
              <a:rPr lang="en-GB" sz="3200" dirty="0"/>
              <a:t> or Christian Aid?</a:t>
            </a:r>
          </a:p>
          <a:p>
            <a:pPr marL="514350" indent="-514350">
              <a:buFont typeface="+mj-lt"/>
              <a:buAutoNum type="arabicPeriod"/>
            </a:pPr>
            <a:r>
              <a:rPr lang="en-GB" sz="3200" dirty="0"/>
              <a:t>Why do you think </a:t>
            </a:r>
            <a:r>
              <a:rPr lang="en-GB" sz="3200" dirty="0" err="1"/>
              <a:t>Tearfund</a:t>
            </a:r>
            <a:r>
              <a:rPr lang="en-GB" sz="3200" dirty="0"/>
              <a:t> supports self-help projects? Give examples.</a:t>
            </a:r>
          </a:p>
          <a:p>
            <a:pPr marL="514350" indent="-514350">
              <a:buFont typeface="+mj-lt"/>
              <a:buAutoNum type="arabicPeriod"/>
            </a:pPr>
            <a:r>
              <a:rPr lang="en-GB" sz="3200" b="1" dirty="0"/>
              <a:t>Helping one person out of poverty makes no difference. </a:t>
            </a:r>
            <a:r>
              <a:rPr lang="en-GB" sz="3200" dirty="0"/>
              <a:t>How might different people respond to this statement? Analyse and evaluate it, showing explanations of the arguments you give.</a:t>
            </a:r>
          </a:p>
          <a:p>
            <a:r>
              <a:rPr lang="en-GB" sz="3200" b="1" dirty="0">
                <a:hlinkClick r:id="rId3"/>
              </a:rPr>
              <a:t>www.projectact.org</a:t>
            </a:r>
            <a:r>
              <a:rPr lang="en-GB" sz="3200" b="1" dirty="0"/>
              <a:t> </a:t>
            </a:r>
          </a:p>
        </p:txBody>
      </p:sp>
    </p:spTree>
    <p:extLst>
      <p:ext uri="{BB962C8B-B14F-4D97-AF65-F5344CB8AC3E}">
        <p14:creationId xmlns:p14="http://schemas.microsoft.com/office/powerpoint/2010/main" val="181282657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a:xfrm>
            <a:off x="457200" y="1772816"/>
            <a:ext cx="8229600" cy="4525963"/>
          </a:xfrm>
        </p:spPr>
        <p:txBody>
          <a:bodyPr/>
          <a:lstStyle/>
          <a:p>
            <a:pPr marL="514350" indent="-514350">
              <a:buFont typeface="+mj-lt"/>
              <a:buAutoNum type="arabicPeriod"/>
            </a:pPr>
            <a:r>
              <a:rPr lang="en-GB" dirty="0"/>
              <a:t>What is the problem of evil?</a:t>
            </a:r>
          </a:p>
          <a:p>
            <a:pPr marL="514350" indent="-514350">
              <a:buFont typeface="+mj-lt"/>
              <a:buAutoNum type="arabicPeriod"/>
            </a:pPr>
            <a:r>
              <a:rPr lang="en-GB" dirty="0"/>
              <a:t>How do Christians explain the existence of evil and suffering?</a:t>
            </a:r>
          </a:p>
          <a:p>
            <a:pPr marL="514350" indent="-514350">
              <a:buFont typeface="+mj-lt"/>
              <a:buAutoNum type="arabicPeriod"/>
            </a:pPr>
            <a:r>
              <a:rPr lang="en-GB" b="1" dirty="0"/>
              <a:t>It is impossible for God to be all-loving and allow evil and suffering. </a:t>
            </a:r>
            <a:r>
              <a:rPr lang="en-GB" dirty="0"/>
              <a:t>Do you agree? Explain your arguments.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8" y="274638"/>
            <a:ext cx="2495880" cy="2164477"/>
          </a:xfrm>
          <a:prstGeom prst="rect">
            <a:avLst/>
          </a:prstGeom>
        </p:spPr>
      </p:pic>
    </p:spTree>
    <p:extLst>
      <p:ext uri="{BB962C8B-B14F-4D97-AF65-F5344CB8AC3E}">
        <p14:creationId xmlns:p14="http://schemas.microsoft.com/office/powerpoint/2010/main" val="147143927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appreciate the oneness of God. The Trinity Father, Son and Holy Ghost.</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
        <p:nvSpPr>
          <p:cNvPr id="3" name="Title 2"/>
          <p:cNvSpPr>
            <a:spLocks noGrp="1"/>
          </p:cNvSpPr>
          <p:nvPr>
            <p:ph type="title"/>
          </p:nvPr>
        </p:nvSpPr>
        <p:spPr>
          <a:xfrm>
            <a:off x="493204" y="404664"/>
            <a:ext cx="8229600" cy="1143000"/>
          </a:xfrm>
        </p:spPr>
        <p:txBody>
          <a:bodyPr>
            <a:noAutofit/>
          </a:bodyPr>
          <a:lstStyle/>
          <a:p>
            <a:pPr algn="ctr"/>
            <a:r>
              <a:rPr lang="en-GB" sz="5700" u="sng" dirty="0">
                <a:solidFill>
                  <a:schemeClr val="tx1"/>
                </a:solidFill>
              </a:rPr>
              <a:t>Key Beliefs : The Nature of God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976164"/>
            <a:ext cx="1040904" cy="10409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976164"/>
            <a:ext cx="1010542" cy="9701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3562" y="4941168"/>
            <a:ext cx="1292456" cy="1184751"/>
          </a:xfrm>
          <a:prstGeom prst="rect">
            <a:avLst/>
          </a:prstGeom>
        </p:spPr>
      </p:pic>
    </p:spTree>
    <p:extLst>
      <p:ext uri="{BB962C8B-B14F-4D97-AF65-F5344CB8AC3E}">
        <p14:creationId xmlns:p14="http://schemas.microsoft.com/office/powerpoint/2010/main" val="129158220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476672"/>
            <a:ext cx="3468992" cy="3381328"/>
          </a:xfrm>
          <a:prstGeom prst="rect">
            <a:avLst/>
          </a:prstGeom>
        </p:spPr>
      </p:pic>
      <p:sp>
        <p:nvSpPr>
          <p:cNvPr id="6" name="TextBox 5"/>
          <p:cNvSpPr txBox="1"/>
          <p:nvPr/>
        </p:nvSpPr>
        <p:spPr>
          <a:xfrm>
            <a:off x="467544" y="4005064"/>
            <a:ext cx="8496944" cy="2554545"/>
          </a:xfrm>
          <a:prstGeom prst="rect">
            <a:avLst/>
          </a:prstGeom>
          <a:noFill/>
        </p:spPr>
        <p:txBody>
          <a:bodyPr wrap="square" rtlCol="0">
            <a:spAutoFit/>
          </a:bodyPr>
          <a:lstStyle/>
          <a:p>
            <a:pPr marL="514350" indent="-514350">
              <a:buFont typeface="+mj-lt"/>
              <a:buAutoNum type="arabicPeriod"/>
            </a:pPr>
            <a:r>
              <a:rPr lang="en-US" sz="3200" u="sng" dirty="0">
                <a:latin typeface="Arial" panose="020B0604020202020204" pitchFamily="34" charset="0"/>
                <a:cs typeface="Arial" panose="020B0604020202020204" pitchFamily="34" charset="0"/>
              </a:rPr>
              <a:t>Explain</a:t>
            </a:r>
            <a:r>
              <a:rPr lang="en-US" sz="3200" dirty="0">
                <a:latin typeface="Arial" panose="020B0604020202020204" pitchFamily="34" charset="0"/>
                <a:cs typeface="Arial" panose="020B0604020202020204" pitchFamily="34" charset="0"/>
              </a:rPr>
              <a:t> the Christian belief in the Trinity.</a:t>
            </a:r>
          </a:p>
          <a:p>
            <a:pPr marL="514350" indent="-514350">
              <a:buFont typeface="+mj-lt"/>
              <a:buAutoNum type="arabicPeriod"/>
            </a:pPr>
            <a:r>
              <a:rPr lang="en-US" sz="3200" u="sng" kern="1200" dirty="0">
                <a:solidFill>
                  <a:schemeClr val="tx1"/>
                </a:solidFill>
                <a:latin typeface="Arial" panose="020B0604020202020204" pitchFamily="34" charset="0"/>
                <a:cs typeface="Arial" panose="020B0604020202020204" pitchFamily="34" charset="0"/>
              </a:rPr>
              <a:t>Explain</a:t>
            </a:r>
            <a:r>
              <a:rPr lang="en-US" sz="3200" kern="1200" dirty="0">
                <a:solidFill>
                  <a:schemeClr val="tx1"/>
                </a:solidFill>
                <a:latin typeface="Arial" panose="020B0604020202020204" pitchFamily="34" charset="0"/>
                <a:cs typeface="Arial" panose="020B0604020202020204" pitchFamily="34" charset="0"/>
              </a:rPr>
              <a:t> how believing in the Trinity might influence a Christian’s life.</a:t>
            </a:r>
          </a:p>
          <a:p>
            <a:pPr marL="514350" indent="-514350">
              <a:buFont typeface="+mj-lt"/>
              <a:buAutoNum type="arabicPeriod"/>
            </a:pPr>
            <a:r>
              <a:rPr lang="en-US" sz="3200" b="1" dirty="0">
                <a:latin typeface="Arial" panose="020B0604020202020204" pitchFamily="34" charset="0"/>
                <a:cs typeface="Arial" panose="020B0604020202020204" pitchFamily="34" charset="0"/>
              </a:rPr>
              <a:t>Christians believe in three gods, not one.</a:t>
            </a:r>
            <a:r>
              <a:rPr lang="en-US" sz="3200" dirty="0">
                <a:latin typeface="Arial" panose="020B0604020202020204" pitchFamily="34" charset="0"/>
                <a:cs typeface="Arial" panose="020B0604020202020204" pitchFamily="34" charset="0"/>
              </a:rPr>
              <a:t> Do you agree? </a:t>
            </a:r>
            <a:r>
              <a:rPr lang="en-US" sz="3200" u="sng" dirty="0">
                <a:latin typeface="Arial" panose="020B0604020202020204" pitchFamily="34" charset="0"/>
                <a:cs typeface="Arial" panose="020B0604020202020204" pitchFamily="34" charset="0"/>
              </a:rPr>
              <a:t>Explain</a:t>
            </a:r>
            <a:r>
              <a:rPr lang="en-US" sz="3200" dirty="0">
                <a:latin typeface="Arial" panose="020B0604020202020204" pitchFamily="34" charset="0"/>
                <a:cs typeface="Arial" panose="020B0604020202020204" pitchFamily="34" charset="0"/>
              </a:rPr>
              <a:t> your reasons.</a:t>
            </a:r>
            <a:endParaRPr lang="en-US" sz="3200" b="1"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2809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concept of creation – the Word and Spirit.</a:t>
            </a: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5983" y="4913783"/>
            <a:ext cx="1944217" cy="1944217"/>
          </a:xfrm>
          <a:prstGeom prst="rect">
            <a:avLst/>
          </a:prstGeom>
        </p:spPr>
      </p:pic>
      <p:sp>
        <p:nvSpPr>
          <p:cNvPr id="3" name="Title 2"/>
          <p:cNvSpPr>
            <a:spLocks noGrp="1"/>
          </p:cNvSpPr>
          <p:nvPr>
            <p:ph type="title"/>
          </p:nvPr>
        </p:nvSpPr>
        <p:spPr>
          <a:xfrm>
            <a:off x="30622" y="764704"/>
            <a:ext cx="8861857" cy="1143000"/>
          </a:xfrm>
        </p:spPr>
        <p:txBody>
          <a:bodyPr>
            <a:noAutofit/>
          </a:bodyPr>
          <a:lstStyle/>
          <a:p>
            <a:pPr algn="ctr"/>
            <a:r>
              <a:rPr lang="en-GB" sz="5400" u="sng" dirty="0">
                <a:solidFill>
                  <a:schemeClr val="tx1"/>
                </a:solidFill>
              </a:rPr>
              <a:t>Key Beliefs : Different Christian Beliefs about Creation</a:t>
            </a:r>
          </a:p>
        </p:txBody>
      </p:sp>
    </p:spTree>
    <p:extLst>
      <p:ext uri="{BB962C8B-B14F-4D97-AF65-F5344CB8AC3E}">
        <p14:creationId xmlns:p14="http://schemas.microsoft.com/office/powerpoint/2010/main" val="204190086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ave Stevens\Desktop\iMAGES fOLDER\Drawn_wallpapers_Chaos_015468_.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8000" y="-381000"/>
            <a:ext cx="10160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000" b="96250" l="601" r="19231"/>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65631" y="2565669"/>
            <a:ext cx="6932849" cy="2796499"/>
          </a:xfrm>
          <a:prstGeom prst="rect">
            <a:avLst/>
          </a:prstGeom>
        </p:spPr>
      </p:pic>
      <p:pic>
        <p:nvPicPr>
          <p:cNvPr id="11" name="Picture 10"/>
          <p:cNvPicPr>
            <a:picLocks noChangeAspect="1"/>
          </p:cNvPicPr>
          <p:nvPr/>
        </p:nvPicPr>
        <p:blipFill>
          <a:blip r:embed="rId6">
            <a:clrChange>
              <a:clrFrom>
                <a:srgbClr val="FBFBF9"/>
              </a:clrFrom>
              <a:clrTo>
                <a:srgbClr val="FBFBF9">
                  <a:alpha val="0"/>
                </a:srgbClr>
              </a:clrTo>
            </a:clrChange>
            <a:extLst>
              <a:ext uri="{BEBA8EAE-BF5A-486C-A8C5-ECC9F3942E4B}">
                <a14:imgProps xmlns:a14="http://schemas.microsoft.com/office/drawing/2010/main">
                  <a14:imgLayer r:embed="rId5">
                    <a14:imgEffect>
                      <a14:backgroundRemoval t="2000" b="94750" l="3245" r="79808">
                        <a14:foregroundMark x1="3245" y1="21250" x2="3245" y2="21250"/>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7320" y="2076692"/>
            <a:ext cx="7919529" cy="3483076"/>
          </a:xfrm>
          <a:prstGeom prst="rect">
            <a:avLst/>
          </a:prstGeom>
        </p:spPr>
      </p:pic>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12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148600" y="1870367"/>
            <a:ext cx="7620000"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9552" y="5301208"/>
            <a:ext cx="8269487" cy="1200329"/>
          </a:xfrm>
          <a:prstGeom prst="rect">
            <a:avLst/>
          </a:prstGeom>
          <a:solidFill>
            <a:schemeClr val="tx1"/>
          </a:solidFill>
          <a:ln>
            <a:solidFill>
              <a:srgbClr val="00B0F0"/>
            </a:solidFill>
          </a:ln>
        </p:spPr>
        <p:txBody>
          <a:bodyPr wrap="square" rtlCol="0">
            <a:spAutoFit/>
          </a:bodyPr>
          <a:lstStyle/>
          <a:p>
            <a:r>
              <a:rPr lang="en-GB" dirty="0">
                <a:ln>
                  <a:solidFill>
                    <a:schemeClr val="bg1"/>
                  </a:solidFill>
                </a:ln>
                <a:solidFill>
                  <a:schemeClr val="bg1"/>
                </a:solidFill>
                <a:latin typeface="Comic Sans MS" pitchFamily="66" charset="0"/>
              </a:rPr>
              <a:t>Learning objectives:</a:t>
            </a:r>
          </a:p>
          <a:p>
            <a:r>
              <a:rPr lang="en-GB" dirty="0">
                <a:ln>
                  <a:solidFill>
                    <a:schemeClr val="bg1"/>
                  </a:solidFill>
                </a:ln>
                <a:solidFill>
                  <a:schemeClr val="bg1"/>
                </a:solidFill>
                <a:latin typeface="Comic Sans MS" pitchFamily="66" charset="0"/>
              </a:rPr>
              <a:t>Investigate Christian ideas about how the world began.</a:t>
            </a:r>
          </a:p>
          <a:p>
            <a:r>
              <a:rPr lang="en-GB" dirty="0">
                <a:ln>
                  <a:solidFill>
                    <a:schemeClr val="bg1"/>
                  </a:solidFill>
                </a:ln>
                <a:solidFill>
                  <a:schemeClr val="bg1"/>
                </a:solidFill>
                <a:latin typeface="Comic Sans MS" pitchFamily="66" charset="0"/>
              </a:rPr>
              <a:t>Examine biblical teaching about the beginning of humankind.</a:t>
            </a:r>
          </a:p>
          <a:p>
            <a:r>
              <a:rPr lang="en-GB" dirty="0">
                <a:ln>
                  <a:solidFill>
                    <a:schemeClr val="bg1"/>
                  </a:solidFill>
                </a:ln>
                <a:solidFill>
                  <a:schemeClr val="bg1"/>
                </a:solidFill>
                <a:latin typeface="Comic Sans MS" pitchFamily="66" charset="0"/>
              </a:rPr>
              <a:t>Weigh up Creationist’s views of the creation story from Genesis.</a:t>
            </a:r>
          </a:p>
        </p:txBody>
      </p:sp>
      <p:sp>
        <p:nvSpPr>
          <p:cNvPr id="7" name="TextBox 6"/>
          <p:cNvSpPr txBox="1"/>
          <p:nvPr/>
        </p:nvSpPr>
        <p:spPr>
          <a:xfrm>
            <a:off x="0" y="16416"/>
            <a:ext cx="2342800" cy="1477328"/>
          </a:xfrm>
          <a:prstGeom prst="rect">
            <a:avLst/>
          </a:prstGeom>
          <a:solidFill>
            <a:schemeClr val="tx1"/>
          </a:solidFill>
          <a:ln>
            <a:solidFill>
              <a:srgbClr val="00B0F0"/>
            </a:solidFill>
          </a:ln>
        </p:spPr>
        <p:txBody>
          <a:bodyPr wrap="square" rtlCol="0">
            <a:spAutoFit/>
          </a:bodyPr>
          <a:lstStyle/>
          <a:p>
            <a:r>
              <a:rPr lang="en-GB" dirty="0">
                <a:ln>
                  <a:solidFill>
                    <a:schemeClr val="bg1"/>
                  </a:solidFill>
                </a:ln>
                <a:solidFill>
                  <a:schemeClr val="bg1"/>
                </a:solidFill>
                <a:latin typeface="Comic Sans MS" pitchFamily="66" charset="0"/>
              </a:rPr>
              <a:t>Christian teachings  about how the world began and everyone who lives here</a:t>
            </a:r>
          </a:p>
        </p:txBody>
      </p:sp>
    </p:spTree>
    <p:extLst>
      <p:ext uri="{BB962C8B-B14F-4D97-AF65-F5344CB8AC3E}">
        <p14:creationId xmlns:p14="http://schemas.microsoft.com/office/powerpoint/2010/main" val="7860483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1613" y="1052736"/>
            <a:ext cx="8280920" cy="584775"/>
          </a:xfrm>
          <a:prstGeom prst="rect">
            <a:avLst/>
          </a:prstGeom>
          <a:noFill/>
        </p:spPr>
        <p:txBody>
          <a:bodyPr wrap="square" rtlCol="0">
            <a:spAutoFit/>
          </a:bodyPr>
          <a:lstStyle/>
          <a:p>
            <a:r>
              <a:rPr lang="en-GB" sz="3200" b="1" dirty="0">
                <a:ln>
                  <a:solidFill>
                    <a:srgbClr val="0000FF"/>
                  </a:solidFill>
                </a:ln>
                <a:solidFill>
                  <a:srgbClr val="0000FF"/>
                </a:solidFill>
                <a:latin typeface="Comic Sans MS" pitchFamily="66" charset="0"/>
              </a:rPr>
              <a:t>Creationist</a:t>
            </a:r>
          </a:p>
        </p:txBody>
      </p:sp>
      <p:sp>
        <p:nvSpPr>
          <p:cNvPr id="6" name="TextBox 5"/>
          <p:cNvSpPr txBox="1"/>
          <p:nvPr/>
        </p:nvSpPr>
        <p:spPr>
          <a:xfrm>
            <a:off x="417673" y="2591831"/>
            <a:ext cx="8280920" cy="584775"/>
          </a:xfrm>
          <a:prstGeom prst="rect">
            <a:avLst/>
          </a:prstGeom>
          <a:noFill/>
        </p:spPr>
        <p:txBody>
          <a:bodyPr wrap="square" rtlCol="0">
            <a:spAutoFit/>
          </a:bodyPr>
          <a:lstStyle/>
          <a:p>
            <a:r>
              <a:rPr lang="en-GB" sz="3200" b="1" dirty="0">
                <a:ln>
                  <a:solidFill>
                    <a:srgbClr val="FFFF00"/>
                  </a:solidFill>
                </a:ln>
                <a:solidFill>
                  <a:srgbClr val="FFFF00"/>
                </a:solidFill>
                <a:latin typeface="Comic Sans MS" pitchFamily="66" charset="0"/>
              </a:rPr>
              <a:t>Atheist </a:t>
            </a:r>
            <a:endParaRPr lang="en-GB" sz="3200" b="1" dirty="0">
              <a:solidFill>
                <a:srgbClr val="FFFF00"/>
              </a:solidFill>
              <a:latin typeface="Comic Sans MS" pitchFamily="66" charset="0"/>
            </a:endParaRPr>
          </a:p>
        </p:txBody>
      </p:sp>
      <p:sp>
        <p:nvSpPr>
          <p:cNvPr id="7" name="TextBox 6"/>
          <p:cNvSpPr txBox="1"/>
          <p:nvPr/>
        </p:nvSpPr>
        <p:spPr>
          <a:xfrm>
            <a:off x="431613" y="3872286"/>
            <a:ext cx="8280920" cy="584775"/>
          </a:xfrm>
          <a:prstGeom prst="rect">
            <a:avLst/>
          </a:prstGeom>
          <a:noFill/>
        </p:spPr>
        <p:txBody>
          <a:bodyPr wrap="square" rtlCol="0">
            <a:spAutoFit/>
          </a:bodyPr>
          <a:lstStyle/>
          <a:p>
            <a:r>
              <a:rPr lang="en-GB" sz="3200" b="1" dirty="0">
                <a:ln>
                  <a:solidFill>
                    <a:srgbClr val="FF0000"/>
                  </a:solidFill>
                </a:ln>
                <a:solidFill>
                  <a:srgbClr val="FF0000"/>
                </a:solidFill>
                <a:latin typeface="Comic Sans MS" pitchFamily="66" charset="0"/>
              </a:rPr>
              <a:t>Agnostic</a:t>
            </a:r>
            <a:endParaRPr lang="en-GB" sz="2400" b="1" dirty="0">
              <a:solidFill>
                <a:srgbClr val="FF0000"/>
              </a:solidFill>
              <a:latin typeface="Comic Sans MS" pitchFamily="66" charset="0"/>
            </a:endParaRPr>
          </a:p>
        </p:txBody>
      </p:sp>
      <p:sp>
        <p:nvSpPr>
          <p:cNvPr id="8" name="TextBox 7"/>
          <p:cNvSpPr txBox="1"/>
          <p:nvPr/>
        </p:nvSpPr>
        <p:spPr>
          <a:xfrm>
            <a:off x="431613" y="5112066"/>
            <a:ext cx="8280920" cy="584775"/>
          </a:xfrm>
          <a:prstGeom prst="rect">
            <a:avLst/>
          </a:prstGeom>
          <a:noFill/>
        </p:spPr>
        <p:txBody>
          <a:bodyPr wrap="square" rtlCol="0">
            <a:spAutoFit/>
          </a:bodyPr>
          <a:lstStyle/>
          <a:p>
            <a:r>
              <a:rPr lang="en-GB" sz="3200" b="1" dirty="0">
                <a:ln>
                  <a:solidFill>
                    <a:srgbClr val="00B050"/>
                  </a:solidFill>
                </a:ln>
                <a:solidFill>
                  <a:srgbClr val="00B050"/>
                </a:solidFill>
                <a:latin typeface="Comic Sans MS" pitchFamily="66" charset="0"/>
              </a:rPr>
              <a:t>Theist</a:t>
            </a:r>
            <a:endParaRPr lang="en-GB" sz="3200" b="1" u="sng" dirty="0">
              <a:solidFill>
                <a:srgbClr val="00B050"/>
              </a:solidFill>
              <a:latin typeface="Comic Sans MS" pitchFamily="66" charset="0"/>
            </a:endParaRPr>
          </a:p>
        </p:txBody>
      </p:sp>
      <p:sp>
        <p:nvSpPr>
          <p:cNvPr id="9" name="TextBox 8"/>
          <p:cNvSpPr txBox="1"/>
          <p:nvPr/>
        </p:nvSpPr>
        <p:spPr>
          <a:xfrm>
            <a:off x="971600" y="419526"/>
            <a:ext cx="7560840" cy="707886"/>
          </a:xfrm>
          <a:prstGeom prst="rect">
            <a:avLst/>
          </a:prstGeom>
          <a:noFill/>
        </p:spPr>
        <p:txBody>
          <a:bodyPr wrap="square" rtlCol="0">
            <a:spAutoFit/>
          </a:bodyPr>
          <a:lstStyle/>
          <a:p>
            <a:pPr algn="ctr"/>
            <a:r>
              <a:rPr lang="en-GB" sz="4000" b="1" dirty="0">
                <a:latin typeface="Comic Sans MS" pitchFamily="66" charset="0"/>
              </a:rPr>
              <a:t>Key Word Definitions</a:t>
            </a:r>
          </a:p>
        </p:txBody>
      </p:sp>
      <p:sp>
        <p:nvSpPr>
          <p:cNvPr id="2" name="TextBox 1"/>
          <p:cNvSpPr txBox="1"/>
          <p:nvPr/>
        </p:nvSpPr>
        <p:spPr>
          <a:xfrm>
            <a:off x="412469" y="1728986"/>
            <a:ext cx="8172981" cy="707886"/>
          </a:xfrm>
          <a:prstGeom prst="rect">
            <a:avLst/>
          </a:prstGeom>
          <a:noFill/>
        </p:spPr>
        <p:txBody>
          <a:bodyPr wrap="square" rtlCol="0">
            <a:spAutoFit/>
          </a:bodyPr>
          <a:lstStyle/>
          <a:p>
            <a:r>
              <a:rPr lang="en-GB" sz="2000" b="1" dirty="0">
                <a:latin typeface="Comic Sans MS" pitchFamily="66" charset="0"/>
              </a:rPr>
              <a:t>The doctrine that God immediately creates out of nothing a new human soul for each individual born.</a:t>
            </a:r>
          </a:p>
        </p:txBody>
      </p:sp>
      <p:sp>
        <p:nvSpPr>
          <p:cNvPr id="10" name="TextBox 9"/>
          <p:cNvSpPr txBox="1"/>
          <p:nvPr/>
        </p:nvSpPr>
        <p:spPr>
          <a:xfrm>
            <a:off x="412469" y="3089300"/>
            <a:ext cx="8172981" cy="707886"/>
          </a:xfrm>
          <a:prstGeom prst="rect">
            <a:avLst/>
          </a:prstGeom>
          <a:noFill/>
        </p:spPr>
        <p:txBody>
          <a:bodyPr wrap="square" rtlCol="0">
            <a:spAutoFit/>
          </a:bodyPr>
          <a:lstStyle/>
          <a:p>
            <a:r>
              <a:rPr lang="en-GB" sz="2000" b="1" dirty="0">
                <a:latin typeface="Comic Sans MS" pitchFamily="66" charset="0"/>
              </a:rPr>
              <a:t>A person who denies or disbelieves the existence of a supreme being or beings.</a:t>
            </a:r>
          </a:p>
        </p:txBody>
      </p:sp>
      <p:sp>
        <p:nvSpPr>
          <p:cNvPr id="11" name="TextBox 10"/>
          <p:cNvSpPr txBox="1"/>
          <p:nvPr/>
        </p:nvSpPr>
        <p:spPr>
          <a:xfrm>
            <a:off x="459964" y="4381653"/>
            <a:ext cx="8172981" cy="707886"/>
          </a:xfrm>
          <a:prstGeom prst="rect">
            <a:avLst/>
          </a:prstGeom>
          <a:noFill/>
        </p:spPr>
        <p:txBody>
          <a:bodyPr wrap="square" rtlCol="0">
            <a:spAutoFit/>
          </a:bodyPr>
          <a:lstStyle/>
          <a:p>
            <a:r>
              <a:rPr lang="en-GB" sz="2000" b="1" dirty="0">
                <a:latin typeface="Comic Sans MS" pitchFamily="66" charset="0"/>
              </a:rPr>
              <a:t>A person who denies or doubts the possibility of ultimate knowledge in some area of study.</a:t>
            </a:r>
          </a:p>
        </p:txBody>
      </p:sp>
      <p:sp>
        <p:nvSpPr>
          <p:cNvPr id="12" name="TextBox 11"/>
          <p:cNvSpPr txBox="1"/>
          <p:nvPr/>
        </p:nvSpPr>
        <p:spPr>
          <a:xfrm>
            <a:off x="452890" y="5696840"/>
            <a:ext cx="8172981" cy="707886"/>
          </a:xfrm>
          <a:prstGeom prst="rect">
            <a:avLst/>
          </a:prstGeom>
          <a:noFill/>
        </p:spPr>
        <p:txBody>
          <a:bodyPr wrap="square" rtlCol="0">
            <a:spAutoFit/>
          </a:bodyPr>
          <a:lstStyle/>
          <a:p>
            <a:r>
              <a:rPr lang="en-GB" sz="2000" b="1" dirty="0">
                <a:latin typeface="Comic Sans MS" pitchFamily="66" charset="0"/>
              </a:rPr>
              <a:t>The belief in one God as the creator and ruler of the universe, without rejection of revelation</a:t>
            </a:r>
          </a:p>
        </p:txBody>
      </p:sp>
    </p:spTree>
    <p:extLst>
      <p:ext uri="{BB962C8B-B14F-4D97-AF65-F5344CB8AC3E}">
        <p14:creationId xmlns:p14="http://schemas.microsoft.com/office/powerpoint/2010/main" val="17122110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2"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wallpapershd.at/wallpapers/1920x1200/1113749/the-big-bang-theory-http-www-market-com-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12968" cy="57606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15816" y="701254"/>
            <a:ext cx="3456384" cy="523220"/>
          </a:xfrm>
          <a:prstGeom prst="rect">
            <a:avLst/>
          </a:prstGeom>
          <a:solidFill>
            <a:schemeClr val="tx1"/>
          </a:solidFill>
          <a:ln>
            <a:solidFill>
              <a:srgbClr val="7030A0"/>
            </a:solidFill>
          </a:ln>
        </p:spPr>
        <p:txBody>
          <a:bodyPr wrap="square" rtlCol="0">
            <a:spAutoFit/>
          </a:bodyPr>
          <a:lstStyle/>
          <a:p>
            <a:pPr algn="ctr"/>
            <a:r>
              <a:rPr lang="en-GB" sz="2800" u="sng" dirty="0">
                <a:solidFill>
                  <a:schemeClr val="bg1"/>
                </a:solidFill>
                <a:latin typeface="Comic Sans MS" pitchFamily="66" charset="0"/>
              </a:rPr>
              <a:t>Starter </a:t>
            </a:r>
          </a:p>
        </p:txBody>
      </p:sp>
      <p:sp>
        <p:nvSpPr>
          <p:cNvPr id="5" name="TextBox 4"/>
          <p:cNvSpPr txBox="1"/>
          <p:nvPr/>
        </p:nvSpPr>
        <p:spPr>
          <a:xfrm>
            <a:off x="611559" y="4475489"/>
            <a:ext cx="6934195" cy="1384995"/>
          </a:xfrm>
          <a:prstGeom prst="rect">
            <a:avLst/>
          </a:prstGeom>
          <a:solidFill>
            <a:schemeClr val="tx1"/>
          </a:solidFill>
          <a:ln>
            <a:solidFill>
              <a:srgbClr val="7030A0"/>
            </a:solidFill>
          </a:ln>
        </p:spPr>
        <p:txBody>
          <a:bodyPr wrap="square" rtlCol="0">
            <a:spAutoFit/>
          </a:bodyPr>
          <a:lstStyle/>
          <a:p>
            <a:pPr algn="ctr"/>
            <a:r>
              <a:rPr lang="en-GB" sz="2800" dirty="0">
                <a:solidFill>
                  <a:schemeClr val="bg1"/>
                </a:solidFill>
                <a:latin typeface="Comic Sans MS" pitchFamily="66" charset="0"/>
              </a:rPr>
              <a:t>How did the world begin? </a:t>
            </a:r>
          </a:p>
          <a:p>
            <a:pPr algn="ctr"/>
            <a:r>
              <a:rPr lang="en-GB" sz="2800" dirty="0">
                <a:solidFill>
                  <a:schemeClr val="bg1"/>
                </a:solidFill>
                <a:latin typeface="Comic Sans MS" pitchFamily="66" charset="0"/>
              </a:rPr>
              <a:t>What do you think?</a:t>
            </a:r>
          </a:p>
          <a:p>
            <a:pPr algn="ctr"/>
            <a:r>
              <a:rPr lang="en-GB" sz="2800" dirty="0">
                <a:solidFill>
                  <a:schemeClr val="bg1"/>
                </a:solidFill>
                <a:latin typeface="Comic Sans MS" pitchFamily="66" charset="0"/>
              </a:rPr>
              <a:t>Is your view atheist, agnostic or theist?</a:t>
            </a:r>
          </a:p>
        </p:txBody>
      </p:sp>
      <p:pic>
        <p:nvPicPr>
          <p:cNvPr id="5125" name="Picture 5" descr="C:\Users\Dave Stevens\AppData\Local\Microsoft\Windows\Temporary Internet Files\Content.IE5\JQ6QPYNA\MC90043256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763" y="1724999"/>
            <a:ext cx="2750490" cy="27504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93864" y="4742376"/>
            <a:ext cx="2303782" cy="523220"/>
          </a:xfrm>
          <a:prstGeom prst="rect">
            <a:avLst/>
          </a:prstGeom>
          <a:solidFill>
            <a:schemeClr val="tx1"/>
          </a:solidFill>
          <a:ln>
            <a:solidFill>
              <a:srgbClr val="00FF00"/>
            </a:solidFill>
          </a:ln>
        </p:spPr>
        <p:txBody>
          <a:bodyPr wrap="square" rtlCol="0">
            <a:spAutoFit/>
          </a:bodyPr>
          <a:lstStyle/>
          <a:p>
            <a:pPr algn="ctr"/>
            <a:r>
              <a:rPr lang="en-GB" sz="2800" u="sng" dirty="0">
                <a:solidFill>
                  <a:srgbClr val="00FF00"/>
                </a:solidFill>
                <a:latin typeface="Comic Sans MS" pitchFamily="66" charset="0"/>
              </a:rPr>
              <a:t>5 minutes </a:t>
            </a:r>
          </a:p>
        </p:txBody>
      </p:sp>
    </p:spTree>
    <p:extLst>
      <p:ext uri="{BB962C8B-B14F-4D97-AF65-F5344CB8AC3E}">
        <p14:creationId xmlns:p14="http://schemas.microsoft.com/office/powerpoint/2010/main" val="12126723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p:cTn id="7" dur="500" fill="hold"/>
                                        <p:tgtEl>
                                          <p:spTgt spid="5125"/>
                                        </p:tgtEl>
                                        <p:attrNameLst>
                                          <p:attrName>ppt_w</p:attrName>
                                        </p:attrNameLst>
                                      </p:cBhvr>
                                      <p:tavLst>
                                        <p:tav tm="0">
                                          <p:val>
                                            <p:fltVal val="0"/>
                                          </p:val>
                                        </p:tav>
                                        <p:tav tm="100000">
                                          <p:val>
                                            <p:strVal val="#ppt_w"/>
                                          </p:val>
                                        </p:tav>
                                      </p:tavLst>
                                    </p:anim>
                                    <p:anim calcmode="lin" valueType="num">
                                      <p:cBhvr>
                                        <p:cTn id="8" dur="500" fill="hold"/>
                                        <p:tgtEl>
                                          <p:spTgt spid="5125"/>
                                        </p:tgtEl>
                                        <p:attrNameLst>
                                          <p:attrName>ppt_h</p:attrName>
                                        </p:attrNameLst>
                                      </p:cBhvr>
                                      <p:tavLst>
                                        <p:tav tm="0">
                                          <p:val>
                                            <p:fltVal val="0"/>
                                          </p:val>
                                        </p:tav>
                                        <p:tav tm="100000">
                                          <p:val>
                                            <p:strVal val="#ppt_h"/>
                                          </p:val>
                                        </p:tav>
                                      </p:tavLst>
                                    </p:anim>
                                    <p:animEffect transition="in" filter="fade">
                                      <p:cBhvr>
                                        <p:cTn id="9"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4880" cy="623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0705" y="310457"/>
            <a:ext cx="6049488" cy="646331"/>
          </a:xfrm>
          <a:prstGeom prst="rect">
            <a:avLst/>
          </a:prstGeom>
          <a:solidFill>
            <a:schemeClr val="tx1"/>
          </a:solidFill>
          <a:ln>
            <a:solidFill>
              <a:schemeClr val="bg1"/>
            </a:solidFill>
          </a:ln>
        </p:spPr>
        <p:txBody>
          <a:bodyPr wrap="square" rtlCol="0">
            <a:spAutoFit/>
          </a:bodyPr>
          <a:lstStyle/>
          <a:p>
            <a:pPr algn="ctr"/>
            <a:r>
              <a:rPr lang="en-GB" sz="3600" dirty="0">
                <a:solidFill>
                  <a:prstClr val="white"/>
                </a:solidFill>
                <a:latin typeface="Comic Sans MS" pitchFamily="66" charset="0"/>
              </a:rPr>
              <a:t>Genesis means beginning</a:t>
            </a:r>
          </a:p>
        </p:txBody>
      </p:sp>
      <p:pic>
        <p:nvPicPr>
          <p:cNvPr id="2" name="Picture 1"/>
          <p:cNvPicPr>
            <a:picLocks noChangeAspect="1"/>
          </p:cNvPicPr>
          <p:nvPr/>
        </p:nvPicPr>
        <p:blipFill>
          <a:blip r:embed="rId3">
            <a:clrChange>
              <a:clrFrom>
                <a:srgbClr val="0F0F0F"/>
              </a:clrFrom>
              <a:clrTo>
                <a:srgbClr val="0F0F0F">
                  <a:alpha val="0"/>
                </a:srgbClr>
              </a:clrTo>
            </a:clrChange>
            <a:extLst>
              <a:ext uri="{28A0092B-C50C-407E-A947-70E740481C1C}">
                <a14:useLocalDpi xmlns:a14="http://schemas.microsoft.com/office/drawing/2010/main" val="0"/>
              </a:ext>
            </a:extLst>
          </a:blip>
          <a:stretch>
            <a:fillRect/>
          </a:stretch>
        </p:blipFill>
        <p:spPr>
          <a:xfrm>
            <a:off x="-497315" y="955711"/>
            <a:ext cx="9305408" cy="5267211"/>
          </a:xfrm>
          <a:prstGeom prst="rect">
            <a:avLst/>
          </a:prstGeom>
        </p:spPr>
      </p:pic>
      <p:pic>
        <p:nvPicPr>
          <p:cNvPr id="2064" name="Picture 16" descr="Preview Image"/>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336114" y="4684542"/>
            <a:ext cx="3638550" cy="50482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review Imag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339761" y="1604892"/>
            <a:ext cx="2466975" cy="619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92080" y="5188850"/>
            <a:ext cx="3672408" cy="1200329"/>
          </a:xfrm>
          <a:prstGeom prst="rect">
            <a:avLst/>
          </a:prstGeom>
          <a:solidFill>
            <a:schemeClr val="tx1"/>
          </a:solidFill>
          <a:ln>
            <a:solidFill>
              <a:schemeClr val="bg1"/>
            </a:solidFill>
          </a:ln>
        </p:spPr>
        <p:txBody>
          <a:bodyPr wrap="square" rtlCol="0">
            <a:spAutoFit/>
          </a:bodyPr>
          <a:lstStyle/>
          <a:p>
            <a:r>
              <a:rPr lang="en-GB" sz="2400" b="1" dirty="0">
                <a:solidFill>
                  <a:prstClr val="white"/>
                </a:solidFill>
                <a:latin typeface="Comic Sans MS" pitchFamily="66" charset="0"/>
              </a:rPr>
              <a:t>Creationists believe  the bibles events of the creation of earth.</a:t>
            </a:r>
          </a:p>
        </p:txBody>
      </p:sp>
      <p:pic>
        <p:nvPicPr>
          <p:cNvPr id="7177" name="Picture 9">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4362" y="2348880"/>
            <a:ext cx="1274756" cy="95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a:hlinkClick r:id="rId8"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7367" y="3640582"/>
            <a:ext cx="1348747" cy="101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07363" y="1604892"/>
            <a:ext cx="1444757" cy="108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24107" y="2056566"/>
            <a:ext cx="1412189" cy="105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3">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02283" y="3032681"/>
            <a:ext cx="1484360" cy="111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4">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46555" y="3429000"/>
            <a:ext cx="1412189" cy="105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3" name="Picture 15">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70781" y="2879939"/>
            <a:ext cx="1464163" cy="109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ction Button: End 5">
            <a:hlinkClick r:id="rId21" action="ppaction://hlinksldjump" highlightClick="1"/>
          </p:cNvPr>
          <p:cNvSpPr/>
          <p:nvPr/>
        </p:nvSpPr>
        <p:spPr>
          <a:xfrm>
            <a:off x="250705" y="6231416"/>
            <a:ext cx="576879" cy="437944"/>
          </a:xfrm>
          <a:prstGeom prst="actionButtonEnd">
            <a:avLst/>
          </a:prstGeom>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41743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additive="base">
                                        <p:cTn id="7" dur="500" fill="hold"/>
                                        <p:tgtEl>
                                          <p:spTgt spid="7176"/>
                                        </p:tgtEl>
                                        <p:attrNameLst>
                                          <p:attrName>ppt_x</p:attrName>
                                        </p:attrNameLst>
                                      </p:cBhvr>
                                      <p:tavLst>
                                        <p:tav tm="0">
                                          <p:val>
                                            <p:strVal val="#ppt_x"/>
                                          </p:val>
                                        </p:tav>
                                        <p:tav tm="100000">
                                          <p:val>
                                            <p:strVal val="#ppt_x"/>
                                          </p:val>
                                        </p:tav>
                                      </p:tavLst>
                                    </p:anim>
                                    <p:anim calcmode="lin" valueType="num">
                                      <p:cBhvr additive="base">
                                        <p:cTn id="8" dur="500" fill="hold"/>
                                        <p:tgtEl>
                                          <p:spTgt spid="717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64"/>
                                        </p:tgtEl>
                                        <p:attrNameLst>
                                          <p:attrName>style.visibility</p:attrName>
                                        </p:attrNameLst>
                                      </p:cBhvr>
                                      <p:to>
                                        <p:strVal val="visible"/>
                                      </p:to>
                                    </p:set>
                                    <p:anim calcmode="lin" valueType="num">
                                      <p:cBhvr additive="base">
                                        <p:cTn id="12" dur="500" fill="hold"/>
                                        <p:tgtEl>
                                          <p:spTgt spid="2064"/>
                                        </p:tgtEl>
                                        <p:attrNameLst>
                                          <p:attrName>ppt_x</p:attrName>
                                        </p:attrNameLst>
                                      </p:cBhvr>
                                      <p:tavLst>
                                        <p:tav tm="0">
                                          <p:val>
                                            <p:strVal val="#ppt_x"/>
                                          </p:val>
                                        </p:tav>
                                        <p:tav tm="100000">
                                          <p:val>
                                            <p:strVal val="#ppt_x"/>
                                          </p:val>
                                        </p:tav>
                                      </p:tavLst>
                                    </p:anim>
                                    <p:anim calcmode="lin" valueType="num">
                                      <p:cBhvr additive="base">
                                        <p:cTn id="13" dur="500" fill="hold"/>
                                        <p:tgtEl>
                                          <p:spTgt spid="206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177"/>
                                        </p:tgtEl>
                                        <p:attrNameLst>
                                          <p:attrName>style.visibility</p:attrName>
                                        </p:attrNameLst>
                                      </p:cBhvr>
                                      <p:to>
                                        <p:strVal val="visible"/>
                                      </p:to>
                                    </p:set>
                                    <p:anim calcmode="lin" valueType="num">
                                      <p:cBhvr additive="base">
                                        <p:cTn id="17" dur="500" fill="hold"/>
                                        <p:tgtEl>
                                          <p:spTgt spid="7177"/>
                                        </p:tgtEl>
                                        <p:attrNameLst>
                                          <p:attrName>ppt_x</p:attrName>
                                        </p:attrNameLst>
                                      </p:cBhvr>
                                      <p:tavLst>
                                        <p:tav tm="0">
                                          <p:val>
                                            <p:strVal val="#ppt_x"/>
                                          </p:val>
                                        </p:tav>
                                        <p:tav tm="100000">
                                          <p:val>
                                            <p:strVal val="#ppt_x"/>
                                          </p:val>
                                        </p:tav>
                                      </p:tavLst>
                                    </p:anim>
                                    <p:anim calcmode="lin" valueType="num">
                                      <p:cBhvr additive="base">
                                        <p:cTn id="18" dur="500" fill="hold"/>
                                        <p:tgtEl>
                                          <p:spTgt spid="717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183"/>
                                        </p:tgtEl>
                                        <p:attrNameLst>
                                          <p:attrName>style.visibility</p:attrName>
                                        </p:attrNameLst>
                                      </p:cBhvr>
                                      <p:to>
                                        <p:strVal val="visible"/>
                                      </p:to>
                                    </p:set>
                                    <p:anim calcmode="lin" valueType="num">
                                      <p:cBhvr additive="base">
                                        <p:cTn id="22" dur="500" fill="hold"/>
                                        <p:tgtEl>
                                          <p:spTgt spid="7183"/>
                                        </p:tgtEl>
                                        <p:attrNameLst>
                                          <p:attrName>ppt_x</p:attrName>
                                        </p:attrNameLst>
                                      </p:cBhvr>
                                      <p:tavLst>
                                        <p:tav tm="0">
                                          <p:val>
                                            <p:strVal val="#ppt_x"/>
                                          </p:val>
                                        </p:tav>
                                        <p:tav tm="100000">
                                          <p:val>
                                            <p:strVal val="#ppt_x"/>
                                          </p:val>
                                        </p:tav>
                                      </p:tavLst>
                                    </p:anim>
                                    <p:anim calcmode="lin" valueType="num">
                                      <p:cBhvr additive="base">
                                        <p:cTn id="23" dur="500" fill="hold"/>
                                        <p:tgtEl>
                                          <p:spTgt spid="718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7178"/>
                                        </p:tgtEl>
                                        <p:attrNameLst>
                                          <p:attrName>style.visibility</p:attrName>
                                        </p:attrNameLst>
                                      </p:cBhvr>
                                      <p:to>
                                        <p:strVal val="visible"/>
                                      </p:to>
                                    </p:set>
                                    <p:anim calcmode="lin" valueType="num">
                                      <p:cBhvr additive="base">
                                        <p:cTn id="27" dur="500" fill="hold"/>
                                        <p:tgtEl>
                                          <p:spTgt spid="7178"/>
                                        </p:tgtEl>
                                        <p:attrNameLst>
                                          <p:attrName>ppt_x</p:attrName>
                                        </p:attrNameLst>
                                      </p:cBhvr>
                                      <p:tavLst>
                                        <p:tav tm="0">
                                          <p:val>
                                            <p:strVal val="#ppt_x"/>
                                          </p:val>
                                        </p:tav>
                                        <p:tav tm="100000">
                                          <p:val>
                                            <p:strVal val="#ppt_x"/>
                                          </p:val>
                                        </p:tav>
                                      </p:tavLst>
                                    </p:anim>
                                    <p:anim calcmode="lin" valueType="num">
                                      <p:cBhvr additive="base">
                                        <p:cTn id="28" dur="500" fill="hold"/>
                                        <p:tgtEl>
                                          <p:spTgt spid="717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7179"/>
                                        </p:tgtEl>
                                        <p:attrNameLst>
                                          <p:attrName>style.visibility</p:attrName>
                                        </p:attrNameLst>
                                      </p:cBhvr>
                                      <p:to>
                                        <p:strVal val="visible"/>
                                      </p:to>
                                    </p:set>
                                    <p:anim calcmode="lin" valueType="num">
                                      <p:cBhvr additive="base">
                                        <p:cTn id="32" dur="500" fill="hold"/>
                                        <p:tgtEl>
                                          <p:spTgt spid="7179"/>
                                        </p:tgtEl>
                                        <p:attrNameLst>
                                          <p:attrName>ppt_x</p:attrName>
                                        </p:attrNameLst>
                                      </p:cBhvr>
                                      <p:tavLst>
                                        <p:tav tm="0">
                                          <p:val>
                                            <p:strVal val="#ppt_x"/>
                                          </p:val>
                                        </p:tav>
                                        <p:tav tm="100000">
                                          <p:val>
                                            <p:strVal val="#ppt_x"/>
                                          </p:val>
                                        </p:tav>
                                      </p:tavLst>
                                    </p:anim>
                                    <p:anim calcmode="lin" valueType="num">
                                      <p:cBhvr additive="base">
                                        <p:cTn id="33" dur="500" fill="hold"/>
                                        <p:tgtEl>
                                          <p:spTgt spid="7179"/>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7180"/>
                                        </p:tgtEl>
                                        <p:attrNameLst>
                                          <p:attrName>style.visibility</p:attrName>
                                        </p:attrNameLst>
                                      </p:cBhvr>
                                      <p:to>
                                        <p:strVal val="visible"/>
                                      </p:to>
                                    </p:set>
                                    <p:anim calcmode="lin" valueType="num">
                                      <p:cBhvr additive="base">
                                        <p:cTn id="37" dur="500" fill="hold"/>
                                        <p:tgtEl>
                                          <p:spTgt spid="7180"/>
                                        </p:tgtEl>
                                        <p:attrNameLst>
                                          <p:attrName>ppt_x</p:attrName>
                                        </p:attrNameLst>
                                      </p:cBhvr>
                                      <p:tavLst>
                                        <p:tav tm="0">
                                          <p:val>
                                            <p:strVal val="#ppt_x"/>
                                          </p:val>
                                        </p:tav>
                                        <p:tav tm="100000">
                                          <p:val>
                                            <p:strVal val="#ppt_x"/>
                                          </p:val>
                                        </p:tav>
                                      </p:tavLst>
                                    </p:anim>
                                    <p:anim calcmode="lin" valueType="num">
                                      <p:cBhvr additive="base">
                                        <p:cTn id="38" dur="500" fill="hold"/>
                                        <p:tgtEl>
                                          <p:spTgt spid="7180"/>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7181"/>
                                        </p:tgtEl>
                                        <p:attrNameLst>
                                          <p:attrName>style.visibility</p:attrName>
                                        </p:attrNameLst>
                                      </p:cBhvr>
                                      <p:to>
                                        <p:strVal val="visible"/>
                                      </p:to>
                                    </p:set>
                                    <p:anim calcmode="lin" valueType="num">
                                      <p:cBhvr additive="base">
                                        <p:cTn id="42" dur="500" fill="hold"/>
                                        <p:tgtEl>
                                          <p:spTgt spid="7181"/>
                                        </p:tgtEl>
                                        <p:attrNameLst>
                                          <p:attrName>ppt_x</p:attrName>
                                        </p:attrNameLst>
                                      </p:cBhvr>
                                      <p:tavLst>
                                        <p:tav tm="0">
                                          <p:val>
                                            <p:strVal val="#ppt_x"/>
                                          </p:val>
                                        </p:tav>
                                        <p:tav tm="100000">
                                          <p:val>
                                            <p:strVal val="#ppt_x"/>
                                          </p:val>
                                        </p:tav>
                                      </p:tavLst>
                                    </p:anim>
                                    <p:anim calcmode="lin" valueType="num">
                                      <p:cBhvr additive="base">
                                        <p:cTn id="43" dur="500" fill="hold"/>
                                        <p:tgtEl>
                                          <p:spTgt spid="7181"/>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7182"/>
                                        </p:tgtEl>
                                        <p:attrNameLst>
                                          <p:attrName>style.visibility</p:attrName>
                                        </p:attrNameLst>
                                      </p:cBhvr>
                                      <p:to>
                                        <p:strVal val="visible"/>
                                      </p:to>
                                    </p:set>
                                    <p:anim calcmode="lin" valueType="num">
                                      <p:cBhvr additive="base">
                                        <p:cTn id="47" dur="500" fill="hold"/>
                                        <p:tgtEl>
                                          <p:spTgt spid="7182"/>
                                        </p:tgtEl>
                                        <p:attrNameLst>
                                          <p:attrName>ppt_x</p:attrName>
                                        </p:attrNameLst>
                                      </p:cBhvr>
                                      <p:tavLst>
                                        <p:tav tm="0">
                                          <p:val>
                                            <p:strVal val="#ppt_x"/>
                                          </p:val>
                                        </p:tav>
                                        <p:tav tm="100000">
                                          <p:val>
                                            <p:strVal val="#ppt_x"/>
                                          </p:val>
                                        </p:tav>
                                      </p:tavLst>
                                    </p:anim>
                                    <p:anim calcmode="lin" valueType="num">
                                      <p:cBhvr additive="base">
                                        <p:cTn id="48" dur="500" fill="hold"/>
                                        <p:tgtEl>
                                          <p:spTgt spid="71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alpha val="32000"/>
          </a:srgb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5700" u="sng" dirty="0">
                <a:solidFill>
                  <a:schemeClr val="tx1"/>
                </a:solidFill>
              </a:rPr>
              <a:t>Key Beliefs : The Nature of God</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fontScale="92500" lnSpcReduction="1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appreciate that God is omnipotent, loving and just. To consider the problem of evil and suffering.</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Tree>
    <p:extLst>
      <p:ext uri="{BB962C8B-B14F-4D97-AF65-F5344CB8AC3E}">
        <p14:creationId xmlns:p14="http://schemas.microsoft.com/office/powerpoint/2010/main" val="2934560470"/>
      </p:ext>
    </p:extLst>
  </p:cSld>
  <p:clrMapOvr>
    <a:overrideClrMapping bg1="lt1" tx1="dk1" bg2="lt2" tx2="dk2" accent1="accent1" accent2="accent2" accent3="accent3" accent4="accent4" accent5="accent5" accent6="accent6" hlink="hlink" folHlink="folHlink"/>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Action Button: Back or Previous 7">
            <a:hlinkClick r:id="rId2" action="ppaction://hlinksldjump" highlightClick="1"/>
          </p:cNvPr>
          <p:cNvSpPr/>
          <p:nvPr/>
        </p:nvSpPr>
        <p:spPr>
          <a:xfrm>
            <a:off x="8316416" y="6284106"/>
            <a:ext cx="648072" cy="476672"/>
          </a:xfrm>
          <a:prstGeom prst="actionButtonBackPrevious">
            <a:avLst/>
          </a:prstGeom>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 y="15578"/>
            <a:ext cx="9143622" cy="6858000"/>
          </a:xfrm>
          <a:prstGeom prst="rect">
            <a:avLst/>
          </a:prstGeom>
        </p:spPr>
      </p:pic>
      <p:sp>
        <p:nvSpPr>
          <p:cNvPr id="9" name="TextBox 8"/>
          <p:cNvSpPr txBox="1"/>
          <p:nvPr/>
        </p:nvSpPr>
        <p:spPr>
          <a:xfrm>
            <a:off x="251709" y="5440887"/>
            <a:ext cx="4320480" cy="1077218"/>
          </a:xfrm>
          <a:prstGeom prst="rect">
            <a:avLst/>
          </a:prstGeom>
          <a:solidFill>
            <a:schemeClr val="tx1"/>
          </a:solidFill>
          <a:ln>
            <a:solidFill>
              <a:srgbClr val="00FF00"/>
            </a:solidFill>
          </a:ln>
        </p:spPr>
        <p:txBody>
          <a:bodyPr wrap="square" rtlCol="0">
            <a:spAutoFit/>
          </a:bodyPr>
          <a:lstStyle/>
          <a:p>
            <a:r>
              <a:rPr lang="en-GB" sz="3200" dirty="0">
                <a:solidFill>
                  <a:srgbClr val="00FF00"/>
                </a:solidFill>
                <a:latin typeface="Comic Sans MS" pitchFamily="66" charset="0"/>
              </a:rPr>
              <a:t>God created the earth,  night and day.</a:t>
            </a:r>
          </a:p>
        </p:txBody>
      </p:sp>
      <p:sp>
        <p:nvSpPr>
          <p:cNvPr id="10" name="TextBox 9"/>
          <p:cNvSpPr txBox="1"/>
          <p:nvPr/>
        </p:nvSpPr>
        <p:spPr>
          <a:xfrm>
            <a:off x="6552220" y="572174"/>
            <a:ext cx="2088232" cy="769441"/>
          </a:xfrm>
          <a:prstGeom prst="rect">
            <a:avLst/>
          </a:prstGeom>
          <a:solidFill>
            <a:schemeClr val="tx1"/>
          </a:solidFill>
          <a:ln>
            <a:solidFill>
              <a:srgbClr val="00FF00"/>
            </a:solidFill>
          </a:ln>
        </p:spPr>
        <p:txBody>
          <a:bodyPr wrap="square" rtlCol="0">
            <a:spAutoFit/>
          </a:bodyPr>
          <a:lstStyle/>
          <a:p>
            <a:r>
              <a:rPr lang="en-GB" sz="4400" b="1" dirty="0">
                <a:solidFill>
                  <a:srgbClr val="00FF00"/>
                </a:solidFill>
                <a:latin typeface="Comic Sans MS" pitchFamily="66" charset="0"/>
              </a:rPr>
              <a:t>24 hrs</a:t>
            </a:r>
          </a:p>
        </p:txBody>
      </p:sp>
      <p:pic>
        <p:nvPicPr>
          <p:cNvPr id="11"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89806" l="1060" r="100000"/>
                    </a14:imgEffect>
                  </a14:imgLayer>
                </a14:imgProps>
              </a:ext>
              <a:ext uri="{28A0092B-C50C-407E-A947-70E740481C1C}">
                <a14:useLocalDpi xmlns:a14="http://schemas.microsoft.com/office/drawing/2010/main" val="0"/>
              </a:ext>
            </a:extLst>
          </a:blip>
          <a:srcRect/>
          <a:stretch>
            <a:fillRect/>
          </a:stretch>
        </p:blipFill>
        <p:spPr bwMode="auto">
          <a:xfrm>
            <a:off x="4978809" y="1477734"/>
            <a:ext cx="4165191" cy="2750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12593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olourbox.com/preview/3055284-545829-stormy-depp-blue-sea-dark-sky-sun-shines-through-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 y="0"/>
            <a:ext cx="915124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www.coolantarctica.com/gallery/scenic/icebergs2/berg-wash.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www.coolantarctica.com/gallery/scenic/icebergs2/berg-wash.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http://www.coolantarctica.com/gallery/scenic/icebergs2/berg-wash.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2396207" y="341730"/>
            <a:ext cx="4281144" cy="1200329"/>
          </a:xfrm>
          <a:prstGeom prst="rect">
            <a:avLst/>
          </a:prstGeom>
          <a:solidFill>
            <a:schemeClr val="tx1"/>
          </a:solidFill>
          <a:ln>
            <a:solidFill>
              <a:srgbClr val="00FF00"/>
            </a:solidFill>
          </a:ln>
        </p:spPr>
        <p:txBody>
          <a:bodyPr wrap="square" rtlCol="0">
            <a:spAutoFit/>
          </a:bodyPr>
          <a:lstStyle/>
          <a:p>
            <a:r>
              <a:rPr lang="en-GB" sz="3600" dirty="0">
                <a:solidFill>
                  <a:srgbClr val="00FF00"/>
                </a:solidFill>
                <a:latin typeface="Comic Sans MS" pitchFamily="66" charset="0"/>
              </a:rPr>
              <a:t>God created the sea and the sky</a:t>
            </a:r>
          </a:p>
        </p:txBody>
      </p:sp>
      <p:sp>
        <p:nvSpPr>
          <p:cNvPr id="9" name="TextBox 8"/>
          <p:cNvSpPr txBox="1"/>
          <p:nvPr/>
        </p:nvSpPr>
        <p:spPr>
          <a:xfrm>
            <a:off x="307975" y="5826169"/>
            <a:ext cx="2088232" cy="769441"/>
          </a:xfrm>
          <a:prstGeom prst="rect">
            <a:avLst/>
          </a:prstGeom>
          <a:solidFill>
            <a:schemeClr val="tx1"/>
          </a:solidFill>
          <a:ln>
            <a:solidFill>
              <a:srgbClr val="00FF00"/>
            </a:solidFill>
          </a:ln>
        </p:spPr>
        <p:txBody>
          <a:bodyPr wrap="square" rtlCol="0">
            <a:spAutoFit/>
          </a:bodyPr>
          <a:lstStyle/>
          <a:p>
            <a:r>
              <a:rPr lang="en-GB" sz="4400" b="1" dirty="0">
                <a:solidFill>
                  <a:srgbClr val="00FF00"/>
                </a:solidFill>
                <a:latin typeface="Comic Sans MS" pitchFamily="66" charset="0"/>
              </a:rPr>
              <a:t>48 hrs</a:t>
            </a:r>
          </a:p>
        </p:txBody>
      </p:sp>
      <p:sp>
        <p:nvSpPr>
          <p:cNvPr id="13" name="Action Button: Back or Previous 12">
            <a:hlinkClick r:id="rId3" action="ppaction://hlinksldjump" highlightClick="1"/>
          </p:cNvPr>
          <p:cNvSpPr/>
          <p:nvPr/>
        </p:nvSpPr>
        <p:spPr>
          <a:xfrm>
            <a:off x="8316416" y="6284106"/>
            <a:ext cx="648072" cy="476672"/>
          </a:xfrm>
          <a:prstGeom prst="actionButtonBackPrevious">
            <a:avLst/>
          </a:prstGeom>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23663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9236" name="Picture 20" descr="http://www.thegardeningwebsite.co.uk/images/cactus.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7" b="100000" l="9938" r="89752"/>
                    </a14:imgEffect>
                  </a14:imgLayer>
                </a14:imgProps>
              </a:ext>
              <a:ext uri="{28A0092B-C50C-407E-A947-70E740481C1C}">
                <a14:useLocalDpi xmlns:a14="http://schemas.microsoft.com/office/drawing/2010/main" val="0"/>
              </a:ext>
            </a:extLst>
          </a:blip>
          <a:srcRect/>
          <a:stretch>
            <a:fillRect/>
          </a:stretch>
        </p:blipFill>
        <p:spPr bwMode="auto">
          <a:xfrm>
            <a:off x="122619" y="2569258"/>
            <a:ext cx="6319758" cy="42197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4012" y="1700808"/>
            <a:ext cx="4752528" cy="1200329"/>
          </a:xfrm>
          <a:prstGeom prst="rect">
            <a:avLst/>
          </a:prstGeom>
          <a:solidFill>
            <a:schemeClr val="tx1"/>
          </a:solidFill>
          <a:ln>
            <a:solidFill>
              <a:srgbClr val="00FF00"/>
            </a:solidFill>
          </a:ln>
        </p:spPr>
        <p:txBody>
          <a:bodyPr wrap="square" rtlCol="0">
            <a:spAutoFit/>
          </a:bodyPr>
          <a:lstStyle/>
          <a:p>
            <a:pPr algn="ctr"/>
            <a:r>
              <a:rPr lang="en-GB" sz="3600" dirty="0">
                <a:solidFill>
                  <a:srgbClr val="00FF00"/>
                </a:solidFill>
                <a:latin typeface="Comic Sans MS" pitchFamily="66" charset="0"/>
              </a:rPr>
              <a:t>God created all kinds of plant life</a:t>
            </a:r>
          </a:p>
        </p:txBody>
      </p:sp>
      <p:sp>
        <p:nvSpPr>
          <p:cNvPr id="3" name="TextBox 2"/>
          <p:cNvSpPr txBox="1"/>
          <p:nvPr/>
        </p:nvSpPr>
        <p:spPr>
          <a:xfrm>
            <a:off x="611560" y="620688"/>
            <a:ext cx="1296144" cy="369332"/>
          </a:xfrm>
          <a:prstGeom prst="rect">
            <a:avLst/>
          </a:prstGeom>
          <a:noFill/>
        </p:spPr>
        <p:txBody>
          <a:bodyPr wrap="square" rtlCol="0">
            <a:spAutoFit/>
          </a:bodyPr>
          <a:lstStyle/>
          <a:p>
            <a:r>
              <a:rPr lang="en-GB" dirty="0">
                <a:solidFill>
                  <a:srgbClr val="00FF00"/>
                </a:solidFill>
              </a:rPr>
              <a:t>72 hrs</a:t>
            </a:r>
          </a:p>
        </p:txBody>
      </p:sp>
      <p:pic>
        <p:nvPicPr>
          <p:cNvPr id="9230" name="Picture 14" descr="http://www.scriptfx.com/gallery/plants/leaves.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1" b="100000" l="0" r="98592"/>
                    </a14:imgEffect>
                  </a14:imgLayer>
                </a14:imgProps>
              </a:ext>
              <a:ext uri="{28A0092B-C50C-407E-A947-70E740481C1C}">
                <a14:useLocalDpi xmlns:a14="http://schemas.microsoft.com/office/drawing/2010/main" val="0"/>
              </a:ext>
            </a:extLst>
          </a:blip>
          <a:srcRect/>
          <a:stretch>
            <a:fillRect/>
          </a:stretch>
        </p:blipFill>
        <p:spPr bwMode="auto">
          <a:xfrm rot="638954">
            <a:off x="4751690" y="3755721"/>
            <a:ext cx="3381375" cy="3067050"/>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upload.wikimedia.org/wikipedia/commons/thumb/c/cf/Eenbruinigherfstblad.jpg/220px-Eenbruinigherfstblad.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64" b="97273" l="10000" r="90000"/>
                    </a14:imgEffect>
                  </a14:imgLayer>
                </a14:imgProps>
              </a:ext>
              <a:ext uri="{28A0092B-C50C-407E-A947-70E740481C1C}">
                <a14:useLocalDpi xmlns:a14="http://schemas.microsoft.com/office/drawing/2010/main" val="0"/>
              </a:ext>
            </a:extLst>
          </a:blip>
          <a:srcRect/>
          <a:stretch>
            <a:fillRect/>
          </a:stretch>
        </p:blipFill>
        <p:spPr bwMode="auto">
          <a:xfrm>
            <a:off x="6064253" y="4224017"/>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wallpapersus.com/wallpapers/2012/10/Branch-With-Green-Leaves-01-1800x2880.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556" r="90000"/>
                    </a14:imgEffect>
                  </a14:imgLayer>
                </a14:imgProps>
              </a:ext>
              <a:ext uri="{28A0092B-C50C-407E-A947-70E740481C1C}">
                <a14:useLocalDpi xmlns:a14="http://schemas.microsoft.com/office/drawing/2010/main" val="0"/>
              </a:ext>
            </a:extLst>
          </a:blip>
          <a:srcRect/>
          <a:stretch>
            <a:fillRect/>
          </a:stretch>
        </p:blipFill>
        <p:spPr bwMode="auto">
          <a:xfrm rot="9362188">
            <a:off x="-2504643" y="2502648"/>
            <a:ext cx="5436434" cy="3397771"/>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http://www.sarracenia.com/photos/dionaea/dionamusci077.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800" r="90000"/>
                    </a14:imgEffect>
                  </a14:imgLayer>
                </a14:imgProps>
              </a:ext>
              <a:ext uri="{28A0092B-C50C-407E-A947-70E740481C1C}">
                <a14:useLocalDpi xmlns:a14="http://schemas.microsoft.com/office/drawing/2010/main" val="0"/>
              </a:ext>
            </a:extLst>
          </a:blip>
          <a:srcRect/>
          <a:stretch>
            <a:fillRect/>
          </a:stretch>
        </p:blipFill>
        <p:spPr bwMode="auto">
          <a:xfrm>
            <a:off x="5292080" y="4310686"/>
            <a:ext cx="4435971" cy="2957314"/>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Black Oil Sunflower Seeds Plant"/>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565" b="98841" l="1522" r="90000"/>
                    </a14:imgEffect>
                  </a14:imgLayer>
                </a14:imgProps>
              </a:ext>
              <a:ext uri="{28A0092B-C50C-407E-A947-70E740481C1C}">
                <a14:useLocalDpi xmlns:a14="http://schemas.microsoft.com/office/drawing/2010/main" val="0"/>
              </a:ext>
            </a:extLst>
          </a:blip>
          <a:srcRect/>
          <a:stretch>
            <a:fillRect/>
          </a:stretch>
        </p:blipFill>
        <p:spPr bwMode="auto">
          <a:xfrm>
            <a:off x="-52480" y="4720688"/>
            <a:ext cx="2849746" cy="213731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t2.gstatic.com/images?q=tbn:ANd9GcSInb1TWgO7uLF7_gW0pU5OkaTNEjp6VVFc869aqCYzqPdfE46pdA"/>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2887" b="47423" l="23552" r="48649"/>
                    </a14:imgEffect>
                  </a14:imgLayer>
                </a14:imgProps>
              </a:ext>
              <a:ext uri="{28A0092B-C50C-407E-A947-70E740481C1C}">
                <a14:useLocalDpi xmlns:a14="http://schemas.microsoft.com/office/drawing/2010/main" val="0"/>
              </a:ext>
            </a:extLst>
          </a:blip>
          <a:srcRect/>
          <a:stretch>
            <a:fillRect/>
          </a:stretch>
        </p:blipFill>
        <p:spPr bwMode="auto">
          <a:xfrm>
            <a:off x="-1469615" y="-603448"/>
            <a:ext cx="5825591" cy="43635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04248" y="270638"/>
            <a:ext cx="2088232" cy="769441"/>
          </a:xfrm>
          <a:prstGeom prst="rect">
            <a:avLst/>
          </a:prstGeom>
          <a:solidFill>
            <a:schemeClr val="tx1"/>
          </a:solidFill>
          <a:ln>
            <a:solidFill>
              <a:srgbClr val="00FF00"/>
            </a:solidFill>
          </a:ln>
        </p:spPr>
        <p:txBody>
          <a:bodyPr wrap="square" rtlCol="0">
            <a:spAutoFit/>
          </a:bodyPr>
          <a:lstStyle/>
          <a:p>
            <a:r>
              <a:rPr lang="en-GB" sz="4400" b="1" dirty="0">
                <a:solidFill>
                  <a:srgbClr val="00FF00"/>
                </a:solidFill>
                <a:latin typeface="Comic Sans MS" pitchFamily="66" charset="0"/>
              </a:rPr>
              <a:t>72 hrs</a:t>
            </a:r>
          </a:p>
        </p:txBody>
      </p:sp>
      <p:sp>
        <p:nvSpPr>
          <p:cNvPr id="12" name="Action Button: Back or Previous 11">
            <a:hlinkClick r:id="rId16" action="ppaction://hlinksldjump" highlightClick="1"/>
          </p:cNvPr>
          <p:cNvSpPr/>
          <p:nvPr/>
        </p:nvSpPr>
        <p:spPr>
          <a:xfrm>
            <a:off x="61031" y="6284106"/>
            <a:ext cx="648072" cy="476672"/>
          </a:xfrm>
          <a:prstGeom prst="actionButtonBackPrevious">
            <a:avLst/>
          </a:prstGeom>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245165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Back or Previous 4">
            <a:hlinkClick r:id="rId2" action="ppaction://hlinksldjump" highlightClick="1"/>
          </p:cNvPr>
          <p:cNvSpPr/>
          <p:nvPr/>
        </p:nvSpPr>
        <p:spPr>
          <a:xfrm>
            <a:off x="8316416" y="6284106"/>
            <a:ext cx="648072" cy="476672"/>
          </a:xfrm>
          <a:prstGeom prst="actionButtonBackPrevious">
            <a:avLst/>
          </a:prstGeom>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4932040" y="391061"/>
            <a:ext cx="3816424" cy="1200329"/>
          </a:xfrm>
          <a:prstGeom prst="rect">
            <a:avLst/>
          </a:prstGeom>
          <a:solidFill>
            <a:schemeClr val="tx1"/>
          </a:solidFill>
          <a:ln>
            <a:solidFill>
              <a:srgbClr val="00FF00"/>
            </a:solidFill>
          </a:ln>
        </p:spPr>
        <p:txBody>
          <a:bodyPr wrap="square" rtlCol="0">
            <a:spAutoFit/>
          </a:bodyPr>
          <a:lstStyle/>
          <a:p>
            <a:r>
              <a:rPr lang="en-GB" sz="3600" dirty="0">
                <a:solidFill>
                  <a:srgbClr val="00FF00"/>
                </a:solidFill>
                <a:latin typeface="Comic Sans MS" pitchFamily="66" charset="0"/>
              </a:rPr>
              <a:t>God created the sun and stars</a:t>
            </a:r>
          </a:p>
        </p:txBody>
      </p:sp>
      <p:sp>
        <p:nvSpPr>
          <p:cNvPr id="8" name="TextBox 7"/>
          <p:cNvSpPr txBox="1"/>
          <p:nvPr/>
        </p:nvSpPr>
        <p:spPr>
          <a:xfrm>
            <a:off x="395536" y="5373216"/>
            <a:ext cx="2088232" cy="769441"/>
          </a:xfrm>
          <a:prstGeom prst="rect">
            <a:avLst/>
          </a:prstGeom>
          <a:solidFill>
            <a:schemeClr val="tx1"/>
          </a:solidFill>
          <a:ln>
            <a:solidFill>
              <a:srgbClr val="00FF00"/>
            </a:solidFill>
          </a:ln>
        </p:spPr>
        <p:txBody>
          <a:bodyPr wrap="square" rtlCol="0">
            <a:spAutoFit/>
          </a:bodyPr>
          <a:lstStyle/>
          <a:p>
            <a:r>
              <a:rPr lang="en-GB" sz="4400" b="1" dirty="0">
                <a:solidFill>
                  <a:srgbClr val="00FF00"/>
                </a:solidFill>
                <a:latin typeface="Comic Sans MS" pitchFamily="66" charset="0"/>
              </a:rPr>
              <a:t>96 hrs</a:t>
            </a:r>
          </a:p>
        </p:txBody>
      </p:sp>
    </p:spTree>
    <p:extLst>
      <p:ext uri="{BB962C8B-B14F-4D97-AF65-F5344CB8AC3E}">
        <p14:creationId xmlns:p14="http://schemas.microsoft.com/office/powerpoint/2010/main" val="261147899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7174" name="Picture 6" descr="http://blogs.bournemouth.ac.uk/research/files/2012/01/blues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 y="0"/>
            <a:ext cx="9144000" cy="43081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clrChange>
              <a:clrFrom>
                <a:srgbClr val="1272AF"/>
              </a:clrFrom>
              <a:clrTo>
                <a:srgbClr val="1272AF">
                  <a:alpha val="0"/>
                </a:srgbClr>
              </a:clrTo>
            </a:clrChange>
            <a:extLst>
              <a:ext uri="{BEBA8EAE-BF5A-486C-A8C5-ECC9F3942E4B}">
                <a14:imgProps xmlns:a14="http://schemas.microsoft.com/office/drawing/2010/main">
                  <a14:imgLayer r:embed="rId5">
                    <a14:imgEffect>
                      <a14:backgroundRemoval t="0" b="89934" l="9934" r="89901"/>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6359" y="220295"/>
            <a:ext cx="7704856" cy="4815535"/>
          </a:xfrm>
          <a:prstGeom prst="rect">
            <a:avLst/>
          </a:prstGeom>
        </p:spPr>
      </p:pic>
      <p:sp>
        <p:nvSpPr>
          <p:cNvPr id="5" name="TextBox 4"/>
          <p:cNvSpPr txBox="1"/>
          <p:nvPr/>
        </p:nvSpPr>
        <p:spPr>
          <a:xfrm>
            <a:off x="4932040" y="260648"/>
            <a:ext cx="3891307" cy="1200329"/>
          </a:xfrm>
          <a:prstGeom prst="rect">
            <a:avLst/>
          </a:prstGeom>
          <a:solidFill>
            <a:schemeClr val="tx1"/>
          </a:solidFill>
          <a:ln>
            <a:solidFill>
              <a:srgbClr val="00FF00"/>
            </a:solidFill>
          </a:ln>
        </p:spPr>
        <p:txBody>
          <a:bodyPr wrap="square" rtlCol="0">
            <a:spAutoFit/>
          </a:bodyPr>
          <a:lstStyle/>
          <a:p>
            <a:r>
              <a:rPr lang="en-GB" sz="3600" dirty="0">
                <a:solidFill>
                  <a:srgbClr val="00FF00"/>
                </a:solidFill>
                <a:latin typeface="Comic Sans MS" pitchFamily="66" charset="0"/>
              </a:rPr>
              <a:t>God created fish and birds</a:t>
            </a:r>
          </a:p>
        </p:txBody>
      </p:sp>
      <p:pic>
        <p:nvPicPr>
          <p:cNvPr id="7170" name="Picture 2" descr="http://www.dolphindreamteam.com/dolphins/pics/dolphin%20information.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267744" y="2649766"/>
            <a:ext cx="5715000" cy="34480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adevarul.ro/bbtcontent/clipping/ADVIMA20111124_0607/4.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290" r="97742"/>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515451" y="3933056"/>
            <a:ext cx="5905500" cy="3619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1520" y="5742806"/>
            <a:ext cx="2379140" cy="769441"/>
          </a:xfrm>
          <a:prstGeom prst="rect">
            <a:avLst/>
          </a:prstGeom>
          <a:solidFill>
            <a:schemeClr val="tx1"/>
          </a:solidFill>
          <a:ln>
            <a:solidFill>
              <a:srgbClr val="00FF00"/>
            </a:solidFill>
          </a:ln>
        </p:spPr>
        <p:txBody>
          <a:bodyPr wrap="square" rtlCol="0">
            <a:spAutoFit/>
          </a:bodyPr>
          <a:lstStyle/>
          <a:p>
            <a:r>
              <a:rPr lang="en-GB" sz="4400" b="1" dirty="0">
                <a:solidFill>
                  <a:srgbClr val="00FF00"/>
                </a:solidFill>
                <a:latin typeface="Comic Sans MS" pitchFamily="66" charset="0"/>
              </a:rPr>
              <a:t>120 hrs</a:t>
            </a:r>
          </a:p>
        </p:txBody>
      </p:sp>
      <p:pic>
        <p:nvPicPr>
          <p:cNvPr id="9220" name="Picture 4" descr="http://www.howitworksdaily.com/wp-content/uploads/2012/03/Parrot.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13474" r="10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337398">
            <a:off x="311399" y="3805361"/>
            <a:ext cx="2013761" cy="2144198"/>
          </a:xfrm>
          <a:prstGeom prst="rect">
            <a:avLst/>
          </a:prstGeom>
          <a:noFill/>
          <a:extLst>
            <a:ext uri="{909E8E84-426E-40DD-AFC4-6F175D3DCCD1}">
              <a14:hiddenFill xmlns:a14="http://schemas.microsoft.com/office/drawing/2010/main">
                <a:solidFill>
                  <a:srgbClr val="FFFFFF"/>
                </a:solidFill>
              </a14:hiddenFill>
            </a:ext>
          </a:extLst>
        </p:spPr>
      </p:pic>
      <p:sp>
        <p:nvSpPr>
          <p:cNvPr id="11" name="Action Button: Back or Previous 10">
            <a:hlinkClick r:id="rId12" action="ppaction://hlinksldjump" highlightClick="1"/>
          </p:cNvPr>
          <p:cNvSpPr/>
          <p:nvPr/>
        </p:nvSpPr>
        <p:spPr>
          <a:xfrm>
            <a:off x="8316416" y="6284106"/>
            <a:ext cx="648072" cy="476672"/>
          </a:xfrm>
          <a:prstGeom prst="actionButtonBackPrevious">
            <a:avLst/>
          </a:prstGeom>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415066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45"/>
            <a:ext cx="9144000" cy="676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2" descr="http://sierraclub.typepad.com/greenlife/images/2008/07/29/tree_on_white_istock_000005038383x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19" b="95094" l="4000" r="97000"/>
                    </a14:imgEffect>
                  </a14:imgLayer>
                </a14:imgProps>
              </a:ext>
              <a:ext uri="{28A0092B-C50C-407E-A947-70E740481C1C}">
                <a14:useLocalDpi xmlns:a14="http://schemas.microsoft.com/office/drawing/2010/main" val="0"/>
              </a:ext>
            </a:extLst>
          </a:blip>
          <a:srcRect/>
          <a:stretch>
            <a:fillRect/>
          </a:stretch>
        </p:blipFill>
        <p:spPr bwMode="auto">
          <a:xfrm>
            <a:off x="971600" y="-99392"/>
            <a:ext cx="7391007" cy="5593994"/>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disney-clipart.com/Meet-Robinsons/characters/T-Rex.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04" b="97760" l="400" r="96000"/>
                    </a14:imgEffect>
                  </a14:imgLayer>
                </a14:imgProps>
              </a:ext>
              <a:ext uri="{28A0092B-C50C-407E-A947-70E740481C1C}">
                <a14:useLocalDpi xmlns:a14="http://schemas.microsoft.com/office/drawing/2010/main" val="0"/>
              </a:ext>
            </a:extLst>
          </a:blip>
          <a:srcRect/>
          <a:stretch>
            <a:fillRect/>
          </a:stretch>
        </p:blipFill>
        <p:spPr bwMode="auto">
          <a:xfrm>
            <a:off x="35496" y="1031094"/>
            <a:ext cx="4762500" cy="46767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41460" y="188640"/>
            <a:ext cx="5632400" cy="954107"/>
          </a:xfrm>
          <a:prstGeom prst="rect">
            <a:avLst/>
          </a:prstGeom>
          <a:solidFill>
            <a:schemeClr val="tx1"/>
          </a:solidFill>
          <a:ln>
            <a:solidFill>
              <a:srgbClr val="00FF00"/>
            </a:solidFill>
          </a:ln>
        </p:spPr>
        <p:txBody>
          <a:bodyPr wrap="square" rtlCol="0">
            <a:spAutoFit/>
          </a:bodyPr>
          <a:lstStyle/>
          <a:p>
            <a:r>
              <a:rPr lang="en-GB" sz="2800" dirty="0">
                <a:solidFill>
                  <a:srgbClr val="00FF00"/>
                </a:solidFill>
                <a:latin typeface="Comic Sans MS" pitchFamily="66" charset="0"/>
              </a:rPr>
              <a:t>God created all of the animals and Adam and Eve</a:t>
            </a:r>
          </a:p>
        </p:txBody>
      </p:sp>
      <p:pic>
        <p:nvPicPr>
          <p:cNvPr id="4104" name="Picture 8" descr="http://www.openclipart.org/image/250px/svg_to_png/14thWarrior_Cartoon_Elephan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5" y="3208074"/>
            <a:ext cx="238125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artoon sheep by lemmling - A very round sheep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8144" y="5303144"/>
            <a:ext cx="960037" cy="100003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openclipart.org/image/250px/svg_to_png/lemmling_Cartoon_giraff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3333" y="1813214"/>
            <a:ext cx="1266825" cy="439747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openclipart.org/image/250px/svg_to_png/StudioFibonacci_Cartoon_Panda.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684" y="5091694"/>
            <a:ext cx="1067151" cy="144209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www.openclipart.org/image/250px/svg_to_png/StudioFibonacci_Cartoon_leopar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0494" y="5011651"/>
            <a:ext cx="961992" cy="1522139"/>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www.openclipart.org/image/250px/svg_to_png/StudioFibonacci_Cartoon_zebra.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73735" y="5112558"/>
            <a:ext cx="10001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www.openclipart.org/image/250px/svg_to_png/lemmling_Cartoon_elk.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7822" y="3516275"/>
            <a:ext cx="1911826" cy="1781823"/>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www.openclipart.org/image/250px/svg_to_png/StudioFibonacci_Cartoon_monkey.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377233">
            <a:off x="4681083" y="1235543"/>
            <a:ext cx="1488057" cy="1220207"/>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http://www.openclipart.org/image/250px/svg_to_png/StudioFibonacci_Cartoon_hipp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58684" y="3680657"/>
            <a:ext cx="1277611" cy="1573412"/>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http://www.dimensionsinfo.com/wp-content/uploads/2009/11/T-Rex.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780" b="96822" l="0" r="100000"/>
                    </a14:imgEffect>
                  </a14:imgLayer>
                </a14:imgProps>
              </a:ext>
              <a:ext uri="{28A0092B-C50C-407E-A947-70E740481C1C}">
                <a14:useLocalDpi xmlns:a14="http://schemas.microsoft.com/office/drawing/2010/main" val="0"/>
              </a:ext>
            </a:extLst>
          </a:blip>
          <a:srcRect/>
          <a:stretch>
            <a:fillRect/>
          </a:stretch>
        </p:blipFill>
        <p:spPr bwMode="auto">
          <a:xfrm>
            <a:off x="1050260" y="2341300"/>
            <a:ext cx="5715000" cy="38957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thesociallyawkwardchristian.files.wordpress.com/2010/06/adam-and-eve.jp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7261" b="89627" l="5831" r="94461"/>
                    </a14:imgEffect>
                  </a14:imgLayer>
                </a14:imgProps>
              </a:ext>
              <a:ext uri="{28A0092B-C50C-407E-A947-70E740481C1C}">
                <a14:useLocalDpi xmlns:a14="http://schemas.microsoft.com/office/drawing/2010/main" val="0"/>
              </a:ext>
            </a:extLst>
          </a:blip>
          <a:srcRect/>
          <a:stretch>
            <a:fillRect/>
          </a:stretch>
        </p:blipFill>
        <p:spPr bwMode="auto">
          <a:xfrm>
            <a:off x="3164458" y="2551855"/>
            <a:ext cx="3267075" cy="45910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61306" y="5666125"/>
            <a:ext cx="2515294" cy="769441"/>
          </a:xfrm>
          <a:prstGeom prst="rect">
            <a:avLst/>
          </a:prstGeom>
          <a:solidFill>
            <a:schemeClr val="tx1"/>
          </a:solidFill>
          <a:ln>
            <a:solidFill>
              <a:srgbClr val="00FF00"/>
            </a:solidFill>
          </a:ln>
        </p:spPr>
        <p:txBody>
          <a:bodyPr wrap="square" rtlCol="0">
            <a:spAutoFit/>
          </a:bodyPr>
          <a:lstStyle/>
          <a:p>
            <a:r>
              <a:rPr lang="en-GB" sz="4400" b="1" dirty="0">
                <a:solidFill>
                  <a:srgbClr val="00FF00"/>
                </a:solidFill>
                <a:latin typeface="Comic Sans MS" pitchFamily="66" charset="0"/>
              </a:rPr>
              <a:t>144 hrs</a:t>
            </a:r>
          </a:p>
        </p:txBody>
      </p:sp>
      <p:sp>
        <p:nvSpPr>
          <p:cNvPr id="19" name="Action Button: Back or Previous 18">
            <a:hlinkClick r:id="rId20" action="ppaction://hlinksldjump" highlightClick="1"/>
          </p:cNvPr>
          <p:cNvSpPr/>
          <p:nvPr/>
        </p:nvSpPr>
        <p:spPr>
          <a:xfrm>
            <a:off x="8316416" y="6284106"/>
            <a:ext cx="648072" cy="476672"/>
          </a:xfrm>
          <a:prstGeom prst="actionButtonBackPrevious">
            <a:avLst/>
          </a:prstGeom>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482887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524" b="97209" l="1203" r="98705"/>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983219">
            <a:off x="2987824" y="1484784"/>
            <a:ext cx="1800200" cy="135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6000"/>
                    </a14:imgEffect>
                  </a14:imgLayer>
                </a14:imgProps>
              </a:ext>
              <a:ext uri="{28A0092B-C50C-407E-A947-70E740481C1C}">
                <a14:useLocalDpi xmlns:a14="http://schemas.microsoft.com/office/drawing/2010/main" val="0"/>
              </a:ext>
            </a:extLst>
          </a:blip>
          <a:stretch>
            <a:fillRect/>
          </a:stretch>
        </p:blipFill>
        <p:spPr>
          <a:xfrm>
            <a:off x="-109047" y="13774"/>
            <a:ext cx="9253047" cy="6948858"/>
          </a:xfrm>
          <a:prstGeom prst="rect">
            <a:avLst/>
          </a:prstGeom>
        </p:spPr>
      </p:pic>
      <p:sp>
        <p:nvSpPr>
          <p:cNvPr id="6" name="TextBox 5"/>
          <p:cNvSpPr txBox="1"/>
          <p:nvPr/>
        </p:nvSpPr>
        <p:spPr>
          <a:xfrm>
            <a:off x="359737" y="290934"/>
            <a:ext cx="2521408" cy="769441"/>
          </a:xfrm>
          <a:prstGeom prst="rect">
            <a:avLst/>
          </a:prstGeom>
          <a:solidFill>
            <a:schemeClr val="tx1"/>
          </a:solidFill>
          <a:ln>
            <a:solidFill>
              <a:srgbClr val="00FF00"/>
            </a:solidFill>
          </a:ln>
        </p:spPr>
        <p:txBody>
          <a:bodyPr wrap="square" rtlCol="0">
            <a:spAutoFit/>
          </a:bodyPr>
          <a:lstStyle/>
          <a:p>
            <a:r>
              <a:rPr lang="en-GB" sz="4400" b="1" dirty="0">
                <a:solidFill>
                  <a:srgbClr val="00FF00"/>
                </a:solidFill>
                <a:latin typeface="Comic Sans MS" pitchFamily="66" charset="0"/>
              </a:rPr>
              <a:t>168 hrs</a:t>
            </a:r>
          </a:p>
        </p:txBody>
      </p:sp>
      <p:sp>
        <p:nvSpPr>
          <p:cNvPr id="4" name="TextBox 3"/>
          <p:cNvSpPr txBox="1"/>
          <p:nvPr/>
        </p:nvSpPr>
        <p:spPr>
          <a:xfrm rot="21192678">
            <a:off x="3187667" y="1219360"/>
            <a:ext cx="2755621" cy="1107996"/>
          </a:xfrm>
          <a:prstGeom prst="rect">
            <a:avLst/>
          </a:prstGeom>
          <a:solidFill>
            <a:schemeClr val="bg1"/>
          </a:solidFill>
        </p:spPr>
        <p:txBody>
          <a:bodyPr wrap="square" rtlCol="0">
            <a:spAutoFit/>
          </a:bodyPr>
          <a:lstStyle/>
          <a:p>
            <a:r>
              <a:rPr lang="en-GB" sz="3600" dirty="0"/>
              <a:t>zz</a:t>
            </a:r>
            <a:r>
              <a:rPr lang="en-GB" sz="4400" dirty="0"/>
              <a:t>z</a:t>
            </a:r>
            <a:r>
              <a:rPr lang="en-GB" sz="4800" dirty="0"/>
              <a:t>z</a:t>
            </a:r>
            <a:r>
              <a:rPr lang="en-GB" sz="6600" dirty="0"/>
              <a:t>z</a:t>
            </a:r>
          </a:p>
        </p:txBody>
      </p:sp>
      <p:sp>
        <p:nvSpPr>
          <p:cNvPr id="8" name="Action Button: Back or Previous 7">
            <a:hlinkClick r:id="rId6" action="ppaction://hlinksldjump" highlightClick="1"/>
          </p:cNvPr>
          <p:cNvSpPr/>
          <p:nvPr/>
        </p:nvSpPr>
        <p:spPr>
          <a:xfrm>
            <a:off x="35701" y="6268588"/>
            <a:ext cx="648072" cy="476672"/>
          </a:xfrm>
          <a:prstGeom prst="actionButtonBackPrevious">
            <a:avLst/>
          </a:prstGeom>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887924" y="5306595"/>
            <a:ext cx="5148572" cy="1200329"/>
          </a:xfrm>
          <a:prstGeom prst="rect">
            <a:avLst/>
          </a:prstGeom>
          <a:solidFill>
            <a:schemeClr val="tx1"/>
          </a:solidFill>
          <a:ln>
            <a:solidFill>
              <a:srgbClr val="00FF00"/>
            </a:solidFill>
          </a:ln>
        </p:spPr>
        <p:txBody>
          <a:bodyPr wrap="square" rtlCol="0">
            <a:spAutoFit/>
          </a:bodyPr>
          <a:lstStyle/>
          <a:p>
            <a:pPr algn="ctr"/>
            <a:r>
              <a:rPr lang="en-GB" sz="3600" dirty="0">
                <a:solidFill>
                  <a:srgbClr val="00FF00"/>
                </a:solidFill>
                <a:latin typeface="Comic Sans MS" pitchFamily="66" charset="0"/>
              </a:rPr>
              <a:t>God rested and made the seventh day holy</a:t>
            </a:r>
          </a:p>
        </p:txBody>
      </p:sp>
    </p:spTree>
    <p:extLst>
      <p:ext uri="{BB962C8B-B14F-4D97-AF65-F5344CB8AC3E}">
        <p14:creationId xmlns:p14="http://schemas.microsoft.com/office/powerpoint/2010/main" val="274581708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4.bp.blogspot.com/-x646rk9JEnU/UE_OMt9WTeI/AAAAAAAAA_k/pdyIKNosOpU/s1600/creation_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62"/>
            <a:ext cx="9144000" cy="6647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6000" b="96333" l="5472" r="9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0810198">
            <a:off x="-122210" y="1341020"/>
            <a:ext cx="6309118" cy="3571198"/>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00210">
            <a:off x="890002" y="2222893"/>
            <a:ext cx="1311186" cy="4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20891446">
            <a:off x="2941036" y="1510113"/>
            <a:ext cx="1887303" cy="2246769"/>
          </a:xfrm>
          <a:prstGeom prst="rect">
            <a:avLst/>
          </a:prstGeom>
          <a:noFill/>
        </p:spPr>
        <p:txBody>
          <a:bodyPr wrap="square" rtlCol="0">
            <a:spAutoFit/>
          </a:bodyPr>
          <a:lstStyle/>
          <a:p>
            <a:r>
              <a:rPr lang="en-GB" sz="2800" b="1" dirty="0">
                <a:latin typeface="Comic Sans MS" pitchFamily="66" charset="0"/>
              </a:rPr>
              <a:t>In the beginning………………………………….. </a:t>
            </a:r>
          </a:p>
        </p:txBody>
      </p:sp>
      <p:pic>
        <p:nvPicPr>
          <p:cNvPr id="3074" name="Picture 2"/>
          <p:cNvPicPr>
            <a:picLocks noChangeAspect="1" noChangeArrowheads="1"/>
          </p:cNvPicPr>
          <p:nvPr/>
        </p:nvPicPr>
        <p:blipFill>
          <a:blip r:embed="rId6" cstate="print">
            <a:clrChange>
              <a:clrFrom>
                <a:srgbClr val="000000"/>
              </a:clrFrom>
              <a:clrTo>
                <a:srgbClr val="000000">
                  <a:alpha val="0"/>
                </a:srgbClr>
              </a:clrTo>
            </a:clrChange>
            <a:extLst>
              <a:ext uri="{BEBA8EAE-BF5A-486C-A8C5-ECC9F3942E4B}">
                <a14:imgProps xmlns:a14="http://schemas.microsoft.com/office/drawing/2010/main">
                  <a14:imgLayer r:embed="rId7">
                    <a14:imgEffect>
                      <a14:backgroundRemoval t="661" b="99780" l="369"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0790011" flipH="1">
            <a:off x="910744" y="2839701"/>
            <a:ext cx="776779" cy="168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descr="http://thesociallyawkwardchristian.files.wordpress.com/2010/06/adam-and-eve.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469" b="92739" l="3207" r="95044"/>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0475465">
            <a:off x="1690538" y="2830977"/>
            <a:ext cx="1040566" cy="146225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medclient.com/wp-content/uploads/2012/03/Young-people-walking-cropped-j0428519-resized.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9605" l="28000" r="100000"/>
                    </a14:imgEffect>
                  </a14:imgLayer>
                </a14:imgProps>
              </a:ext>
              <a:ext uri="{28A0092B-C50C-407E-A947-70E740481C1C}">
                <a14:useLocalDpi xmlns:a14="http://schemas.microsoft.com/office/drawing/2010/main" val="0"/>
              </a:ext>
            </a:extLst>
          </a:blip>
          <a:srcRect/>
          <a:stretch>
            <a:fillRect/>
          </a:stretch>
        </p:blipFill>
        <p:spPr bwMode="auto">
          <a:xfrm rot="274028">
            <a:off x="3132232" y="2666455"/>
            <a:ext cx="5203100" cy="351035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62" b="100000" l="0" r="100000"/>
                    </a14:imgEffect>
                  </a14:imgLayer>
                </a14:imgProps>
              </a:ext>
              <a:ext uri="{28A0092B-C50C-407E-A947-70E740481C1C}">
                <a14:useLocalDpi xmlns:a14="http://schemas.microsoft.com/office/drawing/2010/main" val="0"/>
              </a:ext>
            </a:extLst>
          </a:blip>
          <a:srcRect/>
          <a:stretch>
            <a:fillRect/>
          </a:stretch>
        </p:blipFill>
        <p:spPr bwMode="auto">
          <a:xfrm>
            <a:off x="3425514" y="2891713"/>
            <a:ext cx="1434518" cy="339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5770642"/>
            <a:ext cx="3029381" cy="646331"/>
          </a:xfrm>
          <a:prstGeom prst="rect">
            <a:avLst/>
          </a:prstGeom>
          <a:solidFill>
            <a:schemeClr val="tx1"/>
          </a:solidFill>
          <a:ln>
            <a:solidFill>
              <a:schemeClr val="bg1"/>
            </a:solidFill>
          </a:ln>
        </p:spPr>
        <p:txBody>
          <a:bodyPr wrap="square" rtlCol="0">
            <a:spAutoFit/>
          </a:bodyPr>
          <a:lstStyle/>
          <a:p>
            <a:pPr algn="ctr"/>
            <a:r>
              <a:rPr lang="en-GB" sz="3600" b="1" dirty="0">
                <a:ln>
                  <a:solidFill>
                    <a:srgbClr val="FF0000"/>
                  </a:solidFill>
                </a:ln>
                <a:solidFill>
                  <a:prstClr val="white"/>
                </a:solidFill>
                <a:latin typeface="Comic Sans MS" pitchFamily="66" charset="0"/>
              </a:rPr>
              <a:t>creationist</a:t>
            </a:r>
          </a:p>
        </p:txBody>
      </p:sp>
      <p:sp>
        <p:nvSpPr>
          <p:cNvPr id="4" name="TextBox 3"/>
          <p:cNvSpPr txBox="1"/>
          <p:nvPr/>
        </p:nvSpPr>
        <p:spPr>
          <a:xfrm>
            <a:off x="362773" y="342950"/>
            <a:ext cx="6577272" cy="1107996"/>
          </a:xfrm>
          <a:prstGeom prst="rect">
            <a:avLst/>
          </a:prstGeom>
          <a:solidFill>
            <a:schemeClr val="tx1"/>
          </a:solidFill>
          <a:ln>
            <a:solidFill>
              <a:schemeClr val="bg1"/>
            </a:solidFill>
          </a:ln>
        </p:spPr>
        <p:txBody>
          <a:bodyPr wrap="square" rtlCol="0">
            <a:spAutoFit/>
          </a:bodyPr>
          <a:lstStyle/>
          <a:p>
            <a:r>
              <a:rPr lang="en-GB" sz="2200" b="1" dirty="0">
                <a:solidFill>
                  <a:prstClr val="white"/>
                </a:solidFill>
                <a:latin typeface="Comic Sans MS" pitchFamily="66" charset="0"/>
              </a:rPr>
              <a:t>For Christians the bible is Gods word, so the story in Genesis is taken literally and can be seen as factual by some Christians.</a:t>
            </a:r>
          </a:p>
        </p:txBody>
      </p:sp>
    </p:spTree>
    <p:extLst>
      <p:ext uri="{BB962C8B-B14F-4D97-AF65-F5344CB8AC3E}">
        <p14:creationId xmlns:p14="http://schemas.microsoft.com/office/powerpoint/2010/main" val="8900269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054"/>
            <a:ext cx="9144000" cy="6858000"/>
          </a:xfrm>
          <a:prstGeom prst="rect">
            <a:avLst/>
          </a:prstGeom>
        </p:spPr>
      </p:pic>
      <p:pic>
        <p:nvPicPr>
          <p:cNvPr id="4102" name="Picture 6" descr="http://2.bp.blogspot.com/-XtKaxmzR3zk/TkOCrFDhteI/AAAAAAAAEDs/rr_Yo6RygG4/s640/darwin.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45" b="100000" l="800" r="59000"/>
                    </a14:imgEffect>
                  </a14:imgLayer>
                </a14:imgProps>
              </a:ext>
              <a:ext uri="{28A0092B-C50C-407E-A947-70E740481C1C}">
                <a14:useLocalDpi xmlns:a14="http://schemas.microsoft.com/office/drawing/2010/main" val="0"/>
              </a:ext>
            </a:extLst>
          </a:blip>
          <a:srcRect/>
          <a:stretch>
            <a:fillRect/>
          </a:stretch>
        </p:blipFill>
        <p:spPr bwMode="auto">
          <a:xfrm>
            <a:off x="-111562" y="1573314"/>
            <a:ext cx="6555769" cy="536261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focus-project.net/science/Earth.png"/>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21818" y="1641231"/>
            <a:ext cx="5759118" cy="47385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27984" y="332656"/>
            <a:ext cx="4608512" cy="646331"/>
          </a:xfrm>
          <a:prstGeom prst="rect">
            <a:avLst/>
          </a:prstGeom>
          <a:solidFill>
            <a:schemeClr val="tx1"/>
          </a:solidFill>
          <a:ln>
            <a:solidFill>
              <a:schemeClr val="bg1"/>
            </a:solidFill>
          </a:ln>
        </p:spPr>
        <p:txBody>
          <a:bodyPr wrap="square" rtlCol="0">
            <a:spAutoFit/>
          </a:bodyPr>
          <a:lstStyle/>
          <a:p>
            <a:pPr algn="ctr"/>
            <a:r>
              <a:rPr lang="en-GB" sz="3600" b="1" u="sng" dirty="0">
                <a:solidFill>
                  <a:prstClr val="white"/>
                </a:solidFill>
                <a:latin typeface="Comic Sans MS" pitchFamily="66" charset="0"/>
              </a:rPr>
              <a:t>Creationist views</a:t>
            </a:r>
          </a:p>
        </p:txBody>
      </p:sp>
      <p:sp>
        <p:nvSpPr>
          <p:cNvPr id="5" name="TextBox 4"/>
          <p:cNvSpPr txBox="1"/>
          <p:nvPr/>
        </p:nvSpPr>
        <p:spPr>
          <a:xfrm>
            <a:off x="3649712" y="1340697"/>
            <a:ext cx="5386784" cy="1200329"/>
          </a:xfrm>
          <a:prstGeom prst="rect">
            <a:avLst/>
          </a:prstGeom>
          <a:solidFill>
            <a:schemeClr val="tx1"/>
          </a:solidFill>
          <a:ln>
            <a:solidFill>
              <a:schemeClr val="bg1"/>
            </a:solidFill>
          </a:ln>
        </p:spPr>
        <p:txBody>
          <a:bodyPr wrap="square" rtlCol="0">
            <a:spAutoFit/>
          </a:bodyPr>
          <a:lstStyle/>
          <a:p>
            <a:r>
              <a:rPr lang="en-GB" sz="2400" b="1" dirty="0">
                <a:solidFill>
                  <a:prstClr val="white"/>
                </a:solidFill>
                <a:latin typeface="Comic Sans MS" pitchFamily="66" charset="0"/>
              </a:rPr>
              <a:t>Creationists believe that the world is very young. And can date the event of Genies to 6000 years ago</a:t>
            </a:r>
          </a:p>
        </p:txBody>
      </p:sp>
      <p:pic>
        <p:nvPicPr>
          <p:cNvPr id="4104" name="Picture 8" descr="http://www.csmonitor.com/var/ezflow_site/storage/images/media/images/2009/1119/going-rogue-is-sarah-palin-a-creationist/article_photo1.jpg/6958815-1-eng-US/article_photo1.jpg_full_60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10000" r="98667"/>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586707" y="3048000"/>
            <a:ext cx="5715000" cy="381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395536" y="6021288"/>
          <a:ext cx="4320479" cy="518160"/>
        </p:xfrm>
        <a:graphic>
          <a:graphicData uri="http://schemas.openxmlformats.org/drawingml/2006/table">
            <a:tbl>
              <a:tblPr firstRow="1" firstCol="1" lastRow="1" lastCol="1" bandRow="1" bandCol="1">
                <a:solidFill>
                  <a:schemeClr val="bg1"/>
                </a:solidFill>
                <a:tableStyleId>{5C22544A-7EE6-4342-B048-85BDC9FD1C3A}</a:tableStyleId>
              </a:tblPr>
              <a:tblGrid>
                <a:gridCol w="991146">
                  <a:extLst>
                    <a:ext uri="{9D8B030D-6E8A-4147-A177-3AD203B41FA5}">
                      <a16:colId xmlns:a16="http://schemas.microsoft.com/office/drawing/2014/main" val="20000"/>
                    </a:ext>
                  </a:extLst>
                </a:gridCol>
                <a:gridCol w="316862">
                  <a:extLst>
                    <a:ext uri="{9D8B030D-6E8A-4147-A177-3AD203B41FA5}">
                      <a16:colId xmlns:a16="http://schemas.microsoft.com/office/drawing/2014/main" val="20001"/>
                    </a:ext>
                  </a:extLst>
                </a:gridCol>
                <a:gridCol w="316862">
                  <a:extLst>
                    <a:ext uri="{9D8B030D-6E8A-4147-A177-3AD203B41FA5}">
                      <a16:colId xmlns:a16="http://schemas.microsoft.com/office/drawing/2014/main" val="20002"/>
                    </a:ext>
                  </a:extLst>
                </a:gridCol>
                <a:gridCol w="316862">
                  <a:extLst>
                    <a:ext uri="{9D8B030D-6E8A-4147-A177-3AD203B41FA5}">
                      <a16:colId xmlns:a16="http://schemas.microsoft.com/office/drawing/2014/main" val="20003"/>
                    </a:ext>
                  </a:extLst>
                </a:gridCol>
                <a:gridCol w="330381">
                  <a:extLst>
                    <a:ext uri="{9D8B030D-6E8A-4147-A177-3AD203B41FA5}">
                      <a16:colId xmlns:a16="http://schemas.microsoft.com/office/drawing/2014/main" val="20004"/>
                    </a:ext>
                  </a:extLst>
                </a:gridCol>
                <a:gridCol w="2048366">
                  <a:extLst>
                    <a:ext uri="{9D8B030D-6E8A-4147-A177-3AD203B41FA5}">
                      <a16:colId xmlns:a16="http://schemas.microsoft.com/office/drawing/2014/main" val="20005"/>
                    </a:ext>
                  </a:extLst>
                </a:gridCol>
              </a:tblGrid>
              <a:tr h="370840">
                <a:tc>
                  <a:txBody>
                    <a:bodyPr/>
                    <a:lstStyle/>
                    <a:p>
                      <a:r>
                        <a:rPr lang="en-GB" sz="2800" dirty="0">
                          <a:ln>
                            <a:solidFill>
                              <a:schemeClr val="tx1"/>
                            </a:solidFill>
                          </a:ln>
                          <a:solidFill>
                            <a:schemeClr val="tx1"/>
                          </a:solidFill>
                        </a:rPr>
                        <a:t>Earth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2800" dirty="0">
                          <a:ln>
                            <a:solidFill>
                              <a:schemeClr val="tx1"/>
                            </a:solidFill>
                          </a:ln>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2800" dirty="0">
                          <a:ln>
                            <a:solidFill>
                              <a:schemeClr val="tx1"/>
                            </a:solidFill>
                          </a:ln>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2800" dirty="0">
                          <a:ln>
                            <a:solidFill>
                              <a:schemeClr val="tx1"/>
                            </a:solidFill>
                          </a:ln>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2800" dirty="0">
                          <a:ln>
                            <a:solidFill>
                              <a:schemeClr val="tx1"/>
                            </a:solidFill>
                          </a:ln>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2800" dirty="0">
                          <a:ln>
                            <a:solidFill>
                              <a:schemeClr val="tx1"/>
                            </a:solidFill>
                          </a:ln>
                          <a:solidFill>
                            <a:schemeClr val="tx1"/>
                          </a:solidFill>
                          <a:latin typeface="Cambria Math" pitchFamily="18" charset="0"/>
                          <a:ea typeface="Cambria Math" pitchFamily="18" charset="0"/>
                        </a:rPr>
                        <a:t>Years</a:t>
                      </a:r>
                      <a:r>
                        <a:rPr lang="en-GB" sz="2800" dirty="0">
                          <a:ln>
                            <a:solidFill>
                              <a:schemeClr val="tx1"/>
                            </a:solidFill>
                          </a:ln>
                          <a:solidFill>
                            <a:schemeClr val="tx1"/>
                          </a:solidFill>
                        </a:rPr>
                        <a:t> 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405308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fade">
                                      <p:cBhvr>
                                        <p:cTn id="15" dur="500"/>
                                        <p:tgtEl>
                                          <p:spTgt spid="410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0/0f/Lichfield_monog_Christ.jpg/250px-Lichfield_monog_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36525"/>
            <a:ext cx="9324528" cy="81620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260648"/>
            <a:ext cx="2664296" cy="1754326"/>
          </a:xfrm>
          <a:prstGeom prst="rect">
            <a:avLst/>
          </a:prstGeom>
          <a:solidFill>
            <a:schemeClr val="tx1"/>
          </a:solidFill>
          <a:ln>
            <a:solidFill>
              <a:schemeClr val="bg1"/>
            </a:solidFill>
          </a:ln>
        </p:spPr>
        <p:txBody>
          <a:bodyPr wrap="square" rtlCol="0">
            <a:spAutoFit/>
          </a:bodyPr>
          <a:lstStyle/>
          <a:p>
            <a:pPr algn="ctr"/>
            <a:r>
              <a:rPr lang="en-GB" sz="3600" b="1" dirty="0">
                <a:solidFill>
                  <a:prstClr val="white"/>
                </a:solidFill>
                <a:latin typeface="Comic Sans MS" pitchFamily="66" charset="0"/>
              </a:rPr>
              <a:t>For other Christians though</a:t>
            </a:r>
          </a:p>
        </p:txBody>
      </p:sp>
      <p:sp>
        <p:nvSpPr>
          <p:cNvPr id="5" name="TextBox 4"/>
          <p:cNvSpPr txBox="1"/>
          <p:nvPr/>
        </p:nvSpPr>
        <p:spPr>
          <a:xfrm>
            <a:off x="2483768" y="5248592"/>
            <a:ext cx="6480720" cy="1200329"/>
          </a:xfrm>
          <a:prstGeom prst="rect">
            <a:avLst/>
          </a:prstGeom>
          <a:solidFill>
            <a:schemeClr val="tx1"/>
          </a:solidFill>
          <a:ln>
            <a:solidFill>
              <a:schemeClr val="bg1"/>
            </a:solidFill>
          </a:ln>
        </p:spPr>
        <p:txBody>
          <a:bodyPr wrap="square" rtlCol="0">
            <a:spAutoFit/>
          </a:bodyPr>
          <a:lstStyle/>
          <a:p>
            <a:r>
              <a:rPr lang="en-GB" sz="2400" b="1" dirty="0">
                <a:solidFill>
                  <a:prstClr val="white"/>
                </a:solidFill>
                <a:latin typeface="Comic Sans MS" pitchFamily="66" charset="0"/>
              </a:rPr>
              <a:t>It was a story told orally from generation to generation to people to explain our existence in the pre scientific age?</a:t>
            </a:r>
          </a:p>
        </p:txBody>
      </p:sp>
    </p:spTree>
    <p:extLst>
      <p:ext uri="{BB962C8B-B14F-4D97-AF65-F5344CB8AC3E}">
        <p14:creationId xmlns:p14="http://schemas.microsoft.com/office/powerpoint/2010/main" val="17782926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216"/>
            <a:ext cx="8424936" cy="6617196"/>
          </a:xfrm>
          <a:prstGeom prst="rect">
            <a:avLst/>
          </a:prstGeom>
        </p:spPr>
        <p:txBody>
          <a:bodyPr wrap="square">
            <a:spAutoFit/>
          </a:bodyPr>
          <a:lstStyle/>
          <a:p>
            <a:pPr algn="ctr"/>
            <a:r>
              <a:rPr lang="en-GB" sz="4000" b="1" dirty="0">
                <a:latin typeface="Arial Rounded MT Bold" panose="020F0704030504030204" pitchFamily="34" charset="0"/>
              </a:rPr>
              <a:t>Basic Christian beliefs</a:t>
            </a:r>
          </a:p>
          <a:p>
            <a:pPr algn="ctr"/>
            <a:endParaRPr lang="en-GB" sz="2400" b="1" dirty="0">
              <a:latin typeface="Arial Rounded MT Bold" panose="020F0704030504030204" pitchFamily="34" charset="0"/>
            </a:endParaRPr>
          </a:p>
          <a:p>
            <a:pPr algn="ctr"/>
            <a:r>
              <a:rPr lang="en-GB" sz="3600" dirty="0">
                <a:latin typeface="Arial Rounded MT Bold" panose="020F0704030504030204" pitchFamily="34" charset="0"/>
              </a:rPr>
              <a:t>There is one God</a:t>
            </a:r>
          </a:p>
          <a:p>
            <a:pPr algn="ctr"/>
            <a:r>
              <a:rPr lang="en-GB" sz="3600" dirty="0">
                <a:latin typeface="Arial Rounded MT Bold" panose="020F0704030504030204" pitchFamily="34" charset="0"/>
              </a:rPr>
              <a:t>God is all powerful</a:t>
            </a:r>
          </a:p>
          <a:p>
            <a:pPr algn="ctr"/>
            <a:r>
              <a:rPr lang="en-GB" sz="3600" dirty="0">
                <a:latin typeface="Arial Rounded MT Bold" panose="020F0704030504030204" pitchFamily="34" charset="0"/>
              </a:rPr>
              <a:t>God loves each one of us</a:t>
            </a:r>
          </a:p>
          <a:p>
            <a:pPr algn="ctr"/>
            <a:r>
              <a:rPr lang="en-GB" sz="3600" dirty="0">
                <a:latin typeface="Arial Rounded MT Bold" panose="020F0704030504030204" pitchFamily="34" charset="0"/>
              </a:rPr>
              <a:t>We should love and care for each other</a:t>
            </a:r>
          </a:p>
          <a:p>
            <a:pPr algn="ctr"/>
            <a:r>
              <a:rPr lang="en-GB" sz="3600" dirty="0">
                <a:latin typeface="Arial Rounded MT Bold" panose="020F0704030504030204" pitchFamily="34" charset="0"/>
              </a:rPr>
              <a:t>We should love God</a:t>
            </a:r>
          </a:p>
          <a:p>
            <a:pPr algn="ctr"/>
            <a:r>
              <a:rPr lang="en-GB" sz="3600" dirty="0">
                <a:latin typeface="Arial Rounded MT Bold" panose="020F0704030504030204" pitchFamily="34" charset="0"/>
              </a:rPr>
              <a:t>Jesus is God’s only Son</a:t>
            </a:r>
          </a:p>
          <a:p>
            <a:pPr algn="ctr"/>
            <a:r>
              <a:rPr lang="en-GB" sz="3600" dirty="0">
                <a:latin typeface="Arial Rounded MT Bold" panose="020F0704030504030204" pitchFamily="34" charset="0"/>
              </a:rPr>
              <a:t>Jesus died to save us from our sins</a:t>
            </a:r>
          </a:p>
          <a:p>
            <a:pPr algn="ctr"/>
            <a:r>
              <a:rPr lang="en-GB" sz="3600" dirty="0">
                <a:latin typeface="Arial Rounded MT Bold" panose="020F0704030504030204" pitchFamily="34" charset="0"/>
              </a:rPr>
              <a:t>Jesus helps us to know God better</a:t>
            </a:r>
          </a:p>
          <a:p>
            <a:pPr algn="ctr"/>
            <a:r>
              <a:rPr lang="en-GB" sz="3600" dirty="0">
                <a:latin typeface="Arial Rounded MT Bold" panose="020F0704030504030204" pitchFamily="34" charset="0"/>
              </a:rPr>
              <a:t>The Holy Spirit stayed around us</a:t>
            </a:r>
          </a:p>
          <a:p>
            <a:pPr algn="ctr"/>
            <a:r>
              <a:rPr lang="en-GB" sz="3600" dirty="0">
                <a:latin typeface="Arial Rounded MT Bold" panose="020F0704030504030204" pitchFamily="34" charset="0"/>
              </a:rPr>
              <a:t>after Jesus went back to heaven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79091">
            <a:off x="79066" y="481312"/>
            <a:ext cx="2016224" cy="1854926"/>
          </a:xfrm>
          <a:prstGeom prst="rect">
            <a:avLst/>
          </a:prstGeom>
        </p:spPr>
      </p:pic>
    </p:spTree>
    <p:extLst>
      <p:ext uri="{BB962C8B-B14F-4D97-AF65-F5344CB8AC3E}">
        <p14:creationId xmlns:p14="http://schemas.microsoft.com/office/powerpoint/2010/main" val="395919518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37182" y="404664"/>
            <a:ext cx="6247968" cy="646331"/>
          </a:xfrm>
          <a:prstGeom prst="rect">
            <a:avLst/>
          </a:prstGeom>
          <a:solidFill>
            <a:schemeClr val="tx1"/>
          </a:solidFill>
          <a:ln>
            <a:solidFill>
              <a:schemeClr val="bg1"/>
            </a:solidFill>
          </a:ln>
        </p:spPr>
        <p:txBody>
          <a:bodyPr wrap="square" rtlCol="0">
            <a:spAutoFit/>
          </a:bodyPr>
          <a:lstStyle/>
          <a:p>
            <a:pPr algn="ctr"/>
            <a:r>
              <a:rPr lang="en-GB" sz="3600" b="1" u="sng" dirty="0">
                <a:solidFill>
                  <a:schemeClr val="bg1"/>
                </a:solidFill>
                <a:latin typeface="Comic Sans MS" pitchFamily="66" charset="0"/>
              </a:rPr>
              <a:t>The origins of humanity</a:t>
            </a:r>
          </a:p>
        </p:txBody>
      </p:sp>
      <p:sp>
        <p:nvSpPr>
          <p:cNvPr id="7" name="Rectangle 6"/>
          <p:cNvSpPr/>
          <p:nvPr/>
        </p:nvSpPr>
        <p:spPr>
          <a:xfrm>
            <a:off x="678542" y="1484784"/>
            <a:ext cx="7965248" cy="4524315"/>
          </a:xfrm>
          <a:prstGeom prst="rect">
            <a:avLst/>
          </a:prstGeom>
          <a:solidFill>
            <a:schemeClr val="tx1"/>
          </a:solidFill>
          <a:ln>
            <a:solidFill>
              <a:schemeClr val="bg1"/>
            </a:solidFill>
          </a:ln>
        </p:spPr>
        <p:txBody>
          <a:bodyPr wrap="square">
            <a:spAutoFit/>
          </a:bodyPr>
          <a:lstStyle/>
          <a:p>
            <a:r>
              <a:rPr lang="en-GB" b="1" dirty="0">
                <a:solidFill>
                  <a:schemeClr val="bg1"/>
                </a:solidFill>
              </a:rPr>
              <a:t>Genesis 1:27-28</a:t>
            </a:r>
          </a:p>
          <a:p>
            <a:r>
              <a:rPr lang="en-GB" dirty="0">
                <a:solidFill>
                  <a:schemeClr val="bg1"/>
                </a:solidFill>
              </a:rPr>
              <a:t>The Message (MSG)</a:t>
            </a:r>
          </a:p>
          <a:p>
            <a:r>
              <a:rPr lang="en-GB" b="1" baseline="30000" dirty="0">
                <a:solidFill>
                  <a:schemeClr val="bg1"/>
                </a:solidFill>
              </a:rPr>
              <a:t>26-28 </a:t>
            </a:r>
            <a:r>
              <a:rPr lang="en-GB" dirty="0">
                <a:solidFill>
                  <a:schemeClr val="bg1"/>
                </a:solidFill>
              </a:rPr>
              <a:t>God spoke: “Let us make human beings in our image, make them</a:t>
            </a:r>
            <a:br>
              <a:rPr lang="en-GB" dirty="0">
                <a:solidFill>
                  <a:schemeClr val="bg1"/>
                </a:solidFill>
              </a:rPr>
            </a:br>
            <a:r>
              <a:rPr lang="en-GB" dirty="0">
                <a:solidFill>
                  <a:schemeClr val="bg1"/>
                </a:solidFill>
              </a:rPr>
              <a:t>        reflecting our nature</a:t>
            </a:r>
            <a:br>
              <a:rPr lang="en-GB" dirty="0">
                <a:solidFill>
                  <a:schemeClr val="bg1"/>
                </a:solidFill>
              </a:rPr>
            </a:br>
            <a:r>
              <a:rPr lang="en-GB" dirty="0">
                <a:solidFill>
                  <a:schemeClr val="bg1"/>
                </a:solidFill>
              </a:rPr>
              <a:t>    So they can be responsible for the fish in the sea,</a:t>
            </a:r>
            <a:br>
              <a:rPr lang="en-GB" dirty="0">
                <a:solidFill>
                  <a:schemeClr val="bg1"/>
                </a:solidFill>
              </a:rPr>
            </a:br>
            <a:r>
              <a:rPr lang="en-GB" dirty="0">
                <a:solidFill>
                  <a:schemeClr val="bg1"/>
                </a:solidFill>
              </a:rPr>
              <a:t>        the birds in the air, the cattle,</a:t>
            </a:r>
            <a:br>
              <a:rPr lang="en-GB" dirty="0">
                <a:solidFill>
                  <a:schemeClr val="bg1"/>
                </a:solidFill>
              </a:rPr>
            </a:br>
            <a:r>
              <a:rPr lang="en-GB" dirty="0">
                <a:solidFill>
                  <a:schemeClr val="bg1"/>
                </a:solidFill>
              </a:rPr>
              <a:t>    And, yes, Earth itself,</a:t>
            </a:r>
            <a:br>
              <a:rPr lang="en-GB" dirty="0">
                <a:solidFill>
                  <a:schemeClr val="bg1"/>
                </a:solidFill>
              </a:rPr>
            </a:br>
            <a:r>
              <a:rPr lang="en-GB" dirty="0">
                <a:solidFill>
                  <a:schemeClr val="bg1"/>
                </a:solidFill>
              </a:rPr>
              <a:t>        and every animal that moves on the face of Earth.”</a:t>
            </a:r>
            <a:br>
              <a:rPr lang="en-GB" dirty="0">
                <a:solidFill>
                  <a:schemeClr val="bg1"/>
                </a:solidFill>
              </a:rPr>
            </a:br>
            <a:r>
              <a:rPr lang="en-GB" dirty="0">
                <a:solidFill>
                  <a:schemeClr val="bg1"/>
                </a:solidFill>
              </a:rPr>
              <a:t>    God created human beings;</a:t>
            </a:r>
            <a:br>
              <a:rPr lang="en-GB" dirty="0">
                <a:solidFill>
                  <a:schemeClr val="bg1"/>
                </a:solidFill>
              </a:rPr>
            </a:br>
            <a:r>
              <a:rPr lang="en-GB" dirty="0">
                <a:solidFill>
                  <a:schemeClr val="bg1"/>
                </a:solidFill>
              </a:rPr>
              <a:t>        he created them godlike,</a:t>
            </a:r>
            <a:br>
              <a:rPr lang="en-GB" dirty="0">
                <a:solidFill>
                  <a:schemeClr val="bg1"/>
                </a:solidFill>
              </a:rPr>
            </a:br>
            <a:r>
              <a:rPr lang="en-GB" dirty="0">
                <a:solidFill>
                  <a:schemeClr val="bg1"/>
                </a:solidFill>
              </a:rPr>
              <a:t>    Reflecting God’s nature.</a:t>
            </a:r>
            <a:br>
              <a:rPr lang="en-GB" dirty="0">
                <a:solidFill>
                  <a:schemeClr val="bg1"/>
                </a:solidFill>
              </a:rPr>
            </a:br>
            <a:r>
              <a:rPr lang="en-GB" dirty="0">
                <a:solidFill>
                  <a:schemeClr val="bg1"/>
                </a:solidFill>
              </a:rPr>
              <a:t>        He created them male and female.</a:t>
            </a:r>
            <a:br>
              <a:rPr lang="en-GB" dirty="0">
                <a:solidFill>
                  <a:schemeClr val="bg1"/>
                </a:solidFill>
              </a:rPr>
            </a:br>
            <a:r>
              <a:rPr lang="en-GB" dirty="0">
                <a:solidFill>
                  <a:schemeClr val="bg1"/>
                </a:solidFill>
              </a:rPr>
              <a:t>    God blessed them:</a:t>
            </a:r>
            <a:br>
              <a:rPr lang="en-GB" dirty="0">
                <a:solidFill>
                  <a:schemeClr val="bg1"/>
                </a:solidFill>
              </a:rPr>
            </a:br>
            <a:r>
              <a:rPr lang="en-GB" dirty="0">
                <a:solidFill>
                  <a:schemeClr val="bg1"/>
                </a:solidFill>
              </a:rPr>
              <a:t>        “Prosper! Reproduce! Fill Earth! Take charge!</a:t>
            </a:r>
            <a:br>
              <a:rPr lang="en-GB" dirty="0">
                <a:solidFill>
                  <a:schemeClr val="bg1"/>
                </a:solidFill>
              </a:rPr>
            </a:br>
            <a:r>
              <a:rPr lang="en-GB" dirty="0">
                <a:solidFill>
                  <a:schemeClr val="bg1"/>
                </a:solidFill>
              </a:rPr>
              <a:t>    Be responsible for fish in the sea and birds in the air,</a:t>
            </a:r>
            <a:br>
              <a:rPr lang="en-GB" dirty="0">
                <a:solidFill>
                  <a:schemeClr val="bg1"/>
                </a:solidFill>
              </a:rPr>
            </a:br>
            <a:r>
              <a:rPr lang="en-GB" dirty="0">
                <a:solidFill>
                  <a:schemeClr val="bg1"/>
                </a:solidFill>
              </a:rPr>
              <a:t>        for every living thing that moves on the face of Earth.”</a:t>
            </a:r>
          </a:p>
        </p:txBody>
      </p:sp>
      <p:sp>
        <p:nvSpPr>
          <p:cNvPr id="9" name="TextBox 8"/>
          <p:cNvSpPr txBox="1"/>
          <p:nvPr/>
        </p:nvSpPr>
        <p:spPr>
          <a:xfrm>
            <a:off x="6597018" y="5589240"/>
            <a:ext cx="2376264" cy="646331"/>
          </a:xfrm>
          <a:prstGeom prst="rect">
            <a:avLst/>
          </a:prstGeom>
          <a:solidFill>
            <a:schemeClr val="tx1"/>
          </a:solidFill>
          <a:ln>
            <a:solidFill>
              <a:schemeClr val="bg1"/>
            </a:solidFill>
          </a:ln>
        </p:spPr>
        <p:txBody>
          <a:bodyPr wrap="square" rtlCol="0">
            <a:spAutoFit/>
          </a:bodyPr>
          <a:lstStyle/>
          <a:p>
            <a:r>
              <a:rPr lang="en-GB" sz="3600" b="1" dirty="0">
                <a:solidFill>
                  <a:schemeClr val="bg1"/>
                </a:solidFill>
                <a:latin typeface="Comic Sans MS" pitchFamily="66" charset="0"/>
              </a:rPr>
              <a:t>Genesis 1</a:t>
            </a:r>
          </a:p>
        </p:txBody>
      </p:sp>
    </p:spTree>
    <p:extLst>
      <p:ext uri="{BB962C8B-B14F-4D97-AF65-F5344CB8AC3E}">
        <p14:creationId xmlns:p14="http://schemas.microsoft.com/office/powerpoint/2010/main" val="41543629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5488" y="415752"/>
            <a:ext cx="6247968" cy="646331"/>
          </a:xfrm>
          <a:prstGeom prst="rect">
            <a:avLst/>
          </a:prstGeom>
          <a:solidFill>
            <a:schemeClr val="tx1"/>
          </a:solidFill>
          <a:ln>
            <a:solidFill>
              <a:schemeClr val="bg1"/>
            </a:solidFill>
          </a:ln>
        </p:spPr>
        <p:txBody>
          <a:bodyPr wrap="square" rtlCol="0">
            <a:spAutoFit/>
          </a:bodyPr>
          <a:lstStyle/>
          <a:p>
            <a:pPr algn="ctr"/>
            <a:r>
              <a:rPr lang="en-GB" sz="3600" b="1" u="sng" dirty="0">
                <a:solidFill>
                  <a:schemeClr val="bg1"/>
                </a:solidFill>
                <a:latin typeface="Comic Sans MS" pitchFamily="66" charset="0"/>
              </a:rPr>
              <a:t>The origins of humanity</a:t>
            </a:r>
          </a:p>
        </p:txBody>
      </p:sp>
      <p:sp>
        <p:nvSpPr>
          <p:cNvPr id="2" name="Rectangle 1"/>
          <p:cNvSpPr/>
          <p:nvPr/>
        </p:nvSpPr>
        <p:spPr>
          <a:xfrm>
            <a:off x="-15389" y="1407413"/>
            <a:ext cx="9144000" cy="4708981"/>
          </a:xfrm>
          <a:prstGeom prst="rect">
            <a:avLst/>
          </a:prstGeom>
          <a:solidFill>
            <a:schemeClr val="tx1"/>
          </a:solidFill>
          <a:ln>
            <a:solidFill>
              <a:schemeClr val="bg1"/>
            </a:solidFill>
          </a:ln>
        </p:spPr>
        <p:txBody>
          <a:bodyPr wrap="square">
            <a:spAutoFit/>
          </a:bodyPr>
          <a:lstStyle/>
          <a:p>
            <a:r>
              <a:rPr lang="en-GB" sz="1200" b="1" dirty="0">
                <a:solidFill>
                  <a:schemeClr val="bg1"/>
                </a:solidFill>
              </a:rPr>
              <a:t>Adam and Eve</a:t>
            </a:r>
          </a:p>
          <a:p>
            <a:r>
              <a:rPr lang="en-GB" sz="1200" b="1" baseline="30000" dirty="0">
                <a:solidFill>
                  <a:schemeClr val="bg1"/>
                </a:solidFill>
              </a:rPr>
              <a:t>5-7 </a:t>
            </a:r>
            <a:r>
              <a:rPr lang="en-GB" sz="1200" b="1" dirty="0">
                <a:solidFill>
                  <a:schemeClr val="bg1"/>
                </a:solidFill>
              </a:rPr>
              <a:t>At the time </a:t>
            </a:r>
            <a:r>
              <a:rPr lang="en-GB" sz="1200" b="1" cap="small" dirty="0">
                <a:solidFill>
                  <a:schemeClr val="bg1"/>
                </a:solidFill>
              </a:rPr>
              <a:t>God</a:t>
            </a:r>
            <a:r>
              <a:rPr lang="en-GB" sz="1200" b="1" dirty="0">
                <a:solidFill>
                  <a:schemeClr val="bg1"/>
                </a:solidFill>
              </a:rPr>
              <a:t> made Earth and Heaven, before any grasses or shrubs had sprouted from the ground—</a:t>
            </a:r>
            <a:r>
              <a:rPr lang="en-GB" sz="1200" b="1" cap="small" dirty="0">
                <a:solidFill>
                  <a:schemeClr val="bg1"/>
                </a:solidFill>
              </a:rPr>
              <a:t>God</a:t>
            </a:r>
            <a:r>
              <a:rPr lang="en-GB" sz="1200" b="1" dirty="0">
                <a:solidFill>
                  <a:schemeClr val="bg1"/>
                </a:solidFill>
              </a:rPr>
              <a:t> hadn’t yet sent rain on Earth, nor was there anyone around to work the ground (the whole Earth was watered by underground springs)—</a:t>
            </a:r>
            <a:r>
              <a:rPr lang="en-GB" sz="1200" b="1" cap="small" dirty="0">
                <a:solidFill>
                  <a:schemeClr val="bg1"/>
                </a:solidFill>
              </a:rPr>
              <a:t>God </a:t>
            </a:r>
            <a:r>
              <a:rPr lang="en-GB" sz="1200" b="1" dirty="0">
                <a:solidFill>
                  <a:schemeClr val="bg1"/>
                </a:solidFill>
              </a:rPr>
              <a:t>formed Man out of dirt from the ground and blew into his nostrils the breath of life. The Man came alive—a living soul!</a:t>
            </a:r>
          </a:p>
          <a:p>
            <a:r>
              <a:rPr lang="en-GB" sz="1200" b="1" baseline="30000" dirty="0">
                <a:solidFill>
                  <a:schemeClr val="bg1"/>
                </a:solidFill>
              </a:rPr>
              <a:t>8-9 </a:t>
            </a:r>
            <a:r>
              <a:rPr lang="en-GB" sz="1200" b="1" dirty="0">
                <a:solidFill>
                  <a:schemeClr val="bg1"/>
                </a:solidFill>
              </a:rPr>
              <a:t>Then </a:t>
            </a:r>
            <a:r>
              <a:rPr lang="en-GB" sz="1200" b="1" cap="small" dirty="0">
                <a:solidFill>
                  <a:schemeClr val="bg1"/>
                </a:solidFill>
              </a:rPr>
              <a:t>God</a:t>
            </a:r>
            <a:r>
              <a:rPr lang="en-GB" sz="1200" b="1" dirty="0">
                <a:solidFill>
                  <a:schemeClr val="bg1"/>
                </a:solidFill>
              </a:rPr>
              <a:t> planted a garden in Eden, in the east. He put the Man he had just made in it. </a:t>
            </a:r>
            <a:r>
              <a:rPr lang="en-GB" sz="1200" b="1" cap="small" dirty="0">
                <a:solidFill>
                  <a:schemeClr val="bg1"/>
                </a:solidFill>
              </a:rPr>
              <a:t>God</a:t>
            </a:r>
            <a:r>
              <a:rPr lang="en-GB" sz="1200" b="1" dirty="0">
                <a:solidFill>
                  <a:schemeClr val="bg1"/>
                </a:solidFill>
              </a:rPr>
              <a:t> made all kinds of trees grow from the ground, trees beautiful to look at and good to eat. The Tree-of-Life was in the middle of the garden, also the Tree-of-Knowledge-of-Good-and-Evil.</a:t>
            </a:r>
          </a:p>
          <a:p>
            <a:r>
              <a:rPr lang="en-GB" sz="1200" b="1" baseline="30000" dirty="0">
                <a:solidFill>
                  <a:schemeClr val="bg1"/>
                </a:solidFill>
              </a:rPr>
              <a:t>10-14 </a:t>
            </a:r>
            <a:r>
              <a:rPr lang="en-GB" sz="1200" b="1" dirty="0">
                <a:solidFill>
                  <a:schemeClr val="bg1"/>
                </a:solidFill>
              </a:rPr>
              <a:t>A river flows out of Eden to water the garden and from there divides into four rivers. The first is named </a:t>
            </a:r>
            <a:r>
              <a:rPr lang="en-GB" sz="1200" b="1" dirty="0" err="1">
                <a:solidFill>
                  <a:schemeClr val="bg1"/>
                </a:solidFill>
              </a:rPr>
              <a:t>Pishon</a:t>
            </a:r>
            <a:r>
              <a:rPr lang="en-GB" sz="1200" b="1" dirty="0">
                <a:solidFill>
                  <a:schemeClr val="bg1"/>
                </a:solidFill>
              </a:rPr>
              <a:t>; it flows through </a:t>
            </a:r>
            <a:r>
              <a:rPr lang="en-GB" sz="1200" b="1" dirty="0" err="1">
                <a:solidFill>
                  <a:schemeClr val="bg1"/>
                </a:solidFill>
              </a:rPr>
              <a:t>Havilah</a:t>
            </a:r>
            <a:r>
              <a:rPr lang="en-GB" sz="1200" b="1" dirty="0">
                <a:solidFill>
                  <a:schemeClr val="bg1"/>
                </a:solidFill>
              </a:rPr>
              <a:t> where there is gold. The gold of this land is good. The land is also known for a sweet-scented resin and the onyx stone. The second river is named </a:t>
            </a:r>
            <a:r>
              <a:rPr lang="en-GB" sz="1200" b="1" dirty="0" err="1">
                <a:solidFill>
                  <a:schemeClr val="bg1"/>
                </a:solidFill>
              </a:rPr>
              <a:t>Gihon</a:t>
            </a:r>
            <a:r>
              <a:rPr lang="en-GB" sz="1200" b="1" dirty="0">
                <a:solidFill>
                  <a:schemeClr val="bg1"/>
                </a:solidFill>
              </a:rPr>
              <a:t>; it flows through the land of Cush. The third river is named </a:t>
            </a:r>
            <a:r>
              <a:rPr lang="en-GB" sz="1200" b="1" dirty="0" err="1">
                <a:solidFill>
                  <a:schemeClr val="bg1"/>
                </a:solidFill>
              </a:rPr>
              <a:t>Hiddekel</a:t>
            </a:r>
            <a:r>
              <a:rPr lang="en-GB" sz="1200" b="1" dirty="0">
                <a:solidFill>
                  <a:schemeClr val="bg1"/>
                </a:solidFill>
              </a:rPr>
              <a:t> and flows east of Assyria. The fourth river is the Euphrates.</a:t>
            </a:r>
          </a:p>
          <a:p>
            <a:r>
              <a:rPr lang="en-GB" sz="1200" b="1" baseline="30000" dirty="0">
                <a:solidFill>
                  <a:schemeClr val="bg1"/>
                </a:solidFill>
              </a:rPr>
              <a:t>15 </a:t>
            </a:r>
            <a:r>
              <a:rPr lang="en-GB" sz="1200" b="1" cap="small" dirty="0">
                <a:solidFill>
                  <a:schemeClr val="bg1"/>
                </a:solidFill>
              </a:rPr>
              <a:t>God</a:t>
            </a:r>
            <a:r>
              <a:rPr lang="en-GB" sz="1200" b="1" dirty="0">
                <a:solidFill>
                  <a:schemeClr val="bg1"/>
                </a:solidFill>
              </a:rPr>
              <a:t> took the Man and set him down in the Garden of Eden to work the ground and keep it in order.</a:t>
            </a:r>
          </a:p>
          <a:p>
            <a:r>
              <a:rPr lang="en-GB" sz="1200" b="1" baseline="30000" dirty="0">
                <a:solidFill>
                  <a:schemeClr val="bg1"/>
                </a:solidFill>
              </a:rPr>
              <a:t>16-17 </a:t>
            </a:r>
            <a:r>
              <a:rPr lang="en-GB" sz="1200" b="1" cap="small" dirty="0">
                <a:solidFill>
                  <a:schemeClr val="bg1"/>
                </a:solidFill>
              </a:rPr>
              <a:t>God</a:t>
            </a:r>
            <a:r>
              <a:rPr lang="en-GB" sz="1200" b="1" dirty="0">
                <a:solidFill>
                  <a:schemeClr val="bg1"/>
                </a:solidFill>
              </a:rPr>
              <a:t> commanded the Man, “You can eat from any tree in the garden, except from the Tree-of-Knowledge-of-Good-and-Evil. Don’t eat from it. The moment you eat from that tree, you’re dead.”</a:t>
            </a:r>
          </a:p>
          <a:p>
            <a:r>
              <a:rPr lang="en-GB" sz="1200" b="1" baseline="30000" dirty="0">
                <a:solidFill>
                  <a:schemeClr val="bg1"/>
                </a:solidFill>
              </a:rPr>
              <a:t>18-20 </a:t>
            </a:r>
            <a:r>
              <a:rPr lang="en-GB" sz="1200" b="1" cap="small" dirty="0">
                <a:solidFill>
                  <a:schemeClr val="bg1"/>
                </a:solidFill>
              </a:rPr>
              <a:t>God</a:t>
            </a:r>
            <a:r>
              <a:rPr lang="en-GB" sz="1200" b="1" dirty="0">
                <a:solidFill>
                  <a:schemeClr val="bg1"/>
                </a:solidFill>
              </a:rPr>
              <a:t> said, “It’s not good for the Man to be alone; I’ll make him a helper, a companion.” So </a:t>
            </a:r>
            <a:r>
              <a:rPr lang="en-GB" sz="1200" b="1" cap="small" dirty="0">
                <a:solidFill>
                  <a:schemeClr val="bg1"/>
                </a:solidFill>
              </a:rPr>
              <a:t>God</a:t>
            </a:r>
            <a:r>
              <a:rPr lang="en-GB" sz="1200" b="1" dirty="0">
                <a:solidFill>
                  <a:schemeClr val="bg1"/>
                </a:solidFill>
              </a:rPr>
              <a:t> formed from the dirt of the ground all the animals of the field and all the birds of the air. He brought them to the Man to see what he would name them. Whatever the Man called each living creature, that was its name. The Man named the cattle, named the birds of the air, named the wild animals; but he didn’t find a suitable companion.</a:t>
            </a:r>
          </a:p>
          <a:p>
            <a:r>
              <a:rPr lang="en-GB" sz="1200" b="1" baseline="30000" dirty="0">
                <a:solidFill>
                  <a:schemeClr val="bg1"/>
                </a:solidFill>
              </a:rPr>
              <a:t>21-22 </a:t>
            </a:r>
            <a:r>
              <a:rPr lang="en-GB" sz="1200" b="1" cap="small" dirty="0">
                <a:solidFill>
                  <a:schemeClr val="bg1"/>
                </a:solidFill>
              </a:rPr>
              <a:t>God</a:t>
            </a:r>
            <a:r>
              <a:rPr lang="en-GB" sz="1200" b="1" dirty="0">
                <a:solidFill>
                  <a:schemeClr val="bg1"/>
                </a:solidFill>
              </a:rPr>
              <a:t> put the Man into a deep sleep. As he slept he removed one of his ribs and replaced it with flesh. </a:t>
            </a:r>
            <a:r>
              <a:rPr lang="en-GB" sz="1200" b="1" cap="small" dirty="0">
                <a:solidFill>
                  <a:schemeClr val="bg1"/>
                </a:solidFill>
              </a:rPr>
              <a:t>God</a:t>
            </a:r>
            <a:r>
              <a:rPr lang="en-GB" sz="1200" b="1" dirty="0">
                <a:solidFill>
                  <a:schemeClr val="bg1"/>
                </a:solidFill>
              </a:rPr>
              <a:t> then used the rib that he had taken from the Man to make Woman and presented her to the Man.</a:t>
            </a:r>
          </a:p>
          <a:p>
            <a:r>
              <a:rPr lang="en-GB" sz="1200" b="1" baseline="30000" dirty="0">
                <a:solidFill>
                  <a:schemeClr val="bg1"/>
                </a:solidFill>
              </a:rPr>
              <a:t>23-25 </a:t>
            </a:r>
            <a:r>
              <a:rPr lang="en-GB" sz="1200" b="1" dirty="0">
                <a:solidFill>
                  <a:schemeClr val="bg1"/>
                </a:solidFill>
              </a:rPr>
              <a:t>    The Man said,</a:t>
            </a:r>
            <a:br>
              <a:rPr lang="en-GB" sz="1200" b="1" dirty="0">
                <a:solidFill>
                  <a:schemeClr val="bg1"/>
                </a:solidFill>
              </a:rPr>
            </a:br>
            <a:r>
              <a:rPr lang="en-GB" sz="1200" b="1" dirty="0">
                <a:solidFill>
                  <a:schemeClr val="bg1"/>
                </a:solidFill>
              </a:rPr>
              <a:t>“Finally! Bone of my bone,</a:t>
            </a:r>
            <a:br>
              <a:rPr lang="en-GB" sz="1200" b="1" dirty="0">
                <a:solidFill>
                  <a:schemeClr val="bg1"/>
                </a:solidFill>
              </a:rPr>
            </a:br>
            <a:r>
              <a:rPr lang="en-GB" sz="1200" b="1" dirty="0">
                <a:solidFill>
                  <a:schemeClr val="bg1"/>
                </a:solidFill>
              </a:rPr>
              <a:t>    flesh of my flesh!</a:t>
            </a:r>
            <a:br>
              <a:rPr lang="en-GB" sz="1200" b="1" dirty="0">
                <a:solidFill>
                  <a:schemeClr val="bg1"/>
                </a:solidFill>
              </a:rPr>
            </a:br>
            <a:r>
              <a:rPr lang="en-GB" sz="1200" b="1" dirty="0">
                <a:solidFill>
                  <a:schemeClr val="bg1"/>
                </a:solidFill>
              </a:rPr>
              <a:t>Name her Woman</a:t>
            </a:r>
            <a:br>
              <a:rPr lang="en-GB" sz="1200" b="1" dirty="0">
                <a:solidFill>
                  <a:schemeClr val="bg1"/>
                </a:solidFill>
              </a:rPr>
            </a:br>
            <a:r>
              <a:rPr lang="en-GB" sz="1200" b="1" dirty="0">
                <a:solidFill>
                  <a:schemeClr val="bg1"/>
                </a:solidFill>
              </a:rPr>
              <a:t>    for she was made from Man.”</a:t>
            </a:r>
            <a:br>
              <a:rPr lang="en-GB" sz="1200" b="1" dirty="0">
                <a:solidFill>
                  <a:schemeClr val="bg1"/>
                </a:solidFill>
              </a:rPr>
            </a:br>
            <a:r>
              <a:rPr lang="en-GB" sz="1200" b="1" dirty="0">
                <a:solidFill>
                  <a:schemeClr val="bg1"/>
                </a:solidFill>
              </a:rPr>
              <a:t>    Therefore a man leaves his father and mother and embraces his wife. They become one flesh.</a:t>
            </a:r>
            <a:br>
              <a:rPr lang="en-GB" sz="1200" b="1" dirty="0">
                <a:solidFill>
                  <a:schemeClr val="bg1"/>
                </a:solidFill>
              </a:rPr>
            </a:br>
            <a:r>
              <a:rPr lang="en-GB" sz="1200" b="1" dirty="0">
                <a:solidFill>
                  <a:schemeClr val="bg1"/>
                </a:solidFill>
              </a:rPr>
              <a:t>    The two of them, the Man and his Wife, were naked, but they felt no shame.</a:t>
            </a:r>
          </a:p>
        </p:txBody>
      </p:sp>
      <p:sp>
        <p:nvSpPr>
          <p:cNvPr id="7" name="TextBox 6"/>
          <p:cNvSpPr txBox="1"/>
          <p:nvPr/>
        </p:nvSpPr>
        <p:spPr>
          <a:xfrm>
            <a:off x="6516216" y="5868499"/>
            <a:ext cx="2376264" cy="646331"/>
          </a:xfrm>
          <a:prstGeom prst="rect">
            <a:avLst/>
          </a:prstGeom>
          <a:solidFill>
            <a:schemeClr val="tx1"/>
          </a:solidFill>
          <a:ln>
            <a:solidFill>
              <a:schemeClr val="bg1"/>
            </a:solidFill>
          </a:ln>
        </p:spPr>
        <p:txBody>
          <a:bodyPr wrap="square" rtlCol="0">
            <a:spAutoFit/>
          </a:bodyPr>
          <a:lstStyle/>
          <a:p>
            <a:r>
              <a:rPr lang="en-GB" sz="3600" b="1" dirty="0">
                <a:solidFill>
                  <a:schemeClr val="bg1"/>
                </a:solidFill>
                <a:latin typeface="Comic Sans MS" pitchFamily="66" charset="0"/>
              </a:rPr>
              <a:t>Genesis 2</a:t>
            </a:r>
          </a:p>
        </p:txBody>
      </p:sp>
    </p:spTree>
    <p:extLst>
      <p:ext uri="{BB962C8B-B14F-4D97-AF65-F5344CB8AC3E}">
        <p14:creationId xmlns:p14="http://schemas.microsoft.com/office/powerpoint/2010/main" val="3491261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404664"/>
            <a:ext cx="4303752" cy="646331"/>
          </a:xfrm>
          <a:prstGeom prst="rect">
            <a:avLst/>
          </a:prstGeom>
          <a:noFill/>
        </p:spPr>
        <p:txBody>
          <a:bodyPr wrap="square" rtlCol="0">
            <a:spAutoFit/>
          </a:bodyPr>
          <a:lstStyle/>
          <a:p>
            <a:pPr algn="ctr"/>
            <a:r>
              <a:rPr lang="en-GB" sz="3600" b="1" u="sng" dirty="0">
                <a:latin typeface="Comic Sans MS" pitchFamily="66" charset="0"/>
              </a:rPr>
              <a:t>Exercise 3</a:t>
            </a:r>
          </a:p>
        </p:txBody>
      </p:sp>
      <p:sp>
        <p:nvSpPr>
          <p:cNvPr id="3" name="TextBox 2"/>
          <p:cNvSpPr txBox="1"/>
          <p:nvPr/>
        </p:nvSpPr>
        <p:spPr>
          <a:xfrm>
            <a:off x="305403" y="1229887"/>
            <a:ext cx="5234024" cy="4893647"/>
          </a:xfrm>
          <a:prstGeom prst="rect">
            <a:avLst/>
          </a:prstGeom>
          <a:noFill/>
        </p:spPr>
        <p:txBody>
          <a:bodyPr wrap="square" rtlCol="0">
            <a:spAutoFit/>
          </a:bodyPr>
          <a:lstStyle/>
          <a:p>
            <a:r>
              <a:rPr lang="en-GB" sz="2400" b="1" dirty="0">
                <a:latin typeface="Comic Sans MS" pitchFamily="66" charset="0"/>
              </a:rPr>
              <a:t>Read the two accounts of creation from Genesis. In pairs can you identify any differences? </a:t>
            </a:r>
          </a:p>
          <a:p>
            <a:endParaRPr lang="en-GB" sz="2400" b="1" dirty="0">
              <a:latin typeface="Comic Sans MS" pitchFamily="66" charset="0"/>
            </a:endParaRPr>
          </a:p>
          <a:p>
            <a:r>
              <a:rPr lang="en-GB" sz="2400" b="1" dirty="0">
                <a:latin typeface="Comic Sans MS" pitchFamily="66" charset="0"/>
              </a:rPr>
              <a:t>Highlight the differences and explain why you think this is? Cut the 2 texts out and neatly stick them into books. </a:t>
            </a:r>
          </a:p>
          <a:p>
            <a:endParaRPr lang="en-GB" sz="2400" b="1" dirty="0">
              <a:latin typeface="Comic Sans MS" pitchFamily="66" charset="0"/>
            </a:endParaRPr>
          </a:p>
          <a:p>
            <a:r>
              <a:rPr lang="en-GB" sz="2400" b="1" dirty="0">
                <a:latin typeface="Comic Sans MS" pitchFamily="66" charset="0"/>
              </a:rPr>
              <a:t> </a:t>
            </a:r>
            <a:r>
              <a:rPr lang="en-GB" sz="2400" b="1" i="1" dirty="0">
                <a:latin typeface="Comic Sans MS" pitchFamily="66" charset="0"/>
              </a:rPr>
              <a:t>ONE INTERPRETEATION OR MANY MASK ACTIVITY –LINK TO 2 DIFF VERSIONS OF CREATION </a:t>
            </a:r>
          </a:p>
        </p:txBody>
      </p:sp>
      <p:pic>
        <p:nvPicPr>
          <p:cNvPr id="4" name="Picture 2"/>
          <p:cNvPicPr>
            <a:picLocks noChangeAspect="1" noChangeArrowheads="1"/>
          </p:cNvPicPr>
          <p:nvPr/>
        </p:nvPicPr>
        <p:blipFill>
          <a:blip r:embed="rId2">
            <a:biLevel thresh="75000"/>
            <a:extLst>
              <a:ext uri="{28A0092B-C50C-407E-A947-70E740481C1C}">
                <a14:useLocalDpi xmlns:a14="http://schemas.microsoft.com/office/drawing/2010/main" val="0"/>
              </a:ext>
            </a:extLst>
          </a:blip>
          <a:srcRect/>
          <a:stretch>
            <a:fillRect/>
          </a:stretch>
        </p:blipFill>
        <p:spPr bwMode="auto">
          <a:xfrm>
            <a:off x="5827803" y="1271436"/>
            <a:ext cx="2784309"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5676121" y="3563684"/>
            <a:ext cx="3087671" cy="231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8130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0"/>
            <a:ext cx="9148163" cy="383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48" y="4766311"/>
            <a:ext cx="39433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descr="http://alexbhill.files.wordpress.com/2011/11/overpopulation.jpg?w=440&amp;h=240&amp;crop=1"/>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7" b="77500" l="5455" r="86591"/>
                    </a14:imgEffect>
                  </a14:imgLayer>
                </a14:imgProps>
              </a:ext>
              <a:ext uri="{28A0092B-C50C-407E-A947-70E740481C1C}">
                <a14:useLocalDpi xmlns:a14="http://schemas.microsoft.com/office/drawing/2010/main" val="0"/>
              </a:ext>
            </a:extLst>
          </a:blip>
          <a:srcRect/>
          <a:stretch>
            <a:fillRect/>
          </a:stretch>
        </p:blipFill>
        <p:spPr bwMode="auto">
          <a:xfrm>
            <a:off x="2843808" y="2789836"/>
            <a:ext cx="6993321" cy="39796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alexbhill.files.wordpress.com/2011/11/overpopulation.jpg?w=440&amp;h=240&amp;crop=1"/>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7" b="77500" l="5455" r="86591"/>
                    </a14:imgEffect>
                  </a14:imgLayer>
                </a14:imgProps>
              </a:ext>
              <a:ext uri="{28A0092B-C50C-407E-A947-70E740481C1C}">
                <a14:useLocalDpi xmlns:a14="http://schemas.microsoft.com/office/drawing/2010/main" val="0"/>
              </a:ext>
            </a:extLst>
          </a:blip>
          <a:srcRect/>
          <a:stretch>
            <a:fillRect/>
          </a:stretch>
        </p:blipFill>
        <p:spPr bwMode="auto">
          <a:xfrm>
            <a:off x="3831698" y="85580"/>
            <a:ext cx="6993321" cy="397967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650" y="4789626"/>
            <a:ext cx="39433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998" y="4789626"/>
            <a:ext cx="39433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descr="http://alexbhill.files.wordpress.com/2011/11/overpopulation.jpg?w=440&amp;h=240&amp;crop=1"/>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7" b="77500" l="5455" r="86591"/>
                    </a14:imgEffect>
                  </a14:imgLayer>
                </a14:imgProps>
              </a:ext>
              <a:ext uri="{28A0092B-C50C-407E-A947-70E740481C1C}">
                <a14:useLocalDpi xmlns:a14="http://schemas.microsoft.com/office/drawing/2010/main" val="0"/>
              </a:ext>
            </a:extLst>
          </a:blip>
          <a:srcRect/>
          <a:stretch>
            <a:fillRect/>
          </a:stretch>
        </p:blipFill>
        <p:spPr bwMode="auto">
          <a:xfrm rot="21170488" flipH="1">
            <a:off x="4110813" y="3883414"/>
            <a:ext cx="6902271" cy="39796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alexbhill.files.wordpress.com/2011/11/overpopulation.jpg?w=440&amp;h=240&amp;crop=1"/>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7" b="77500" l="5455" r="86591"/>
                    </a14:imgEffect>
                  </a14:imgLayer>
                </a14:imgProps>
              </a:ext>
              <a:ext uri="{28A0092B-C50C-407E-A947-70E740481C1C}">
                <a14:useLocalDpi xmlns:a14="http://schemas.microsoft.com/office/drawing/2010/main" val="0"/>
              </a:ext>
            </a:extLst>
          </a:blip>
          <a:srcRect/>
          <a:stretch>
            <a:fillRect/>
          </a:stretch>
        </p:blipFill>
        <p:spPr bwMode="auto">
          <a:xfrm flipH="1">
            <a:off x="3678125" y="2317503"/>
            <a:ext cx="7362125" cy="39796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alexbhill.files.wordpress.com/2011/11/overpopulation.jpg?w=440&amp;h=240&amp;crop=1"/>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7" b="77500" l="5455" r="86591"/>
                    </a14:imgEffect>
                  </a14:imgLayer>
                </a14:imgProps>
              </a:ext>
              <a:ext uri="{28A0092B-C50C-407E-A947-70E740481C1C}">
                <a14:useLocalDpi xmlns:a14="http://schemas.microsoft.com/office/drawing/2010/main" val="0"/>
              </a:ext>
            </a:extLst>
          </a:blip>
          <a:srcRect/>
          <a:stretch>
            <a:fillRect/>
          </a:stretch>
        </p:blipFill>
        <p:spPr bwMode="auto">
          <a:xfrm>
            <a:off x="3953966" y="1150509"/>
            <a:ext cx="6993321" cy="39796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4816" y="4597765"/>
            <a:ext cx="2446619" cy="84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30849"/>
            <a:ext cx="2446619" cy="84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835901"/>
            <a:ext cx="2446619" cy="84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993" y="3941777"/>
            <a:ext cx="2446619" cy="84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0216" y="5873250"/>
            <a:ext cx="2446619" cy="84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6051" y="4597765"/>
            <a:ext cx="2715593" cy="94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descr="http://thesociallyawkwardchristian.files.wordpress.com/2010/06/adam-and-eve.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469" b="92739" l="3207" r="95044"/>
                    </a14:imgEffect>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5508105" y="2184991"/>
            <a:ext cx="3468194" cy="48736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5557" y="323165"/>
            <a:ext cx="6247968" cy="646331"/>
          </a:xfrm>
          <a:prstGeom prst="rect">
            <a:avLst/>
          </a:prstGeom>
          <a:solidFill>
            <a:schemeClr val="tx1"/>
          </a:solidFill>
        </p:spPr>
        <p:txBody>
          <a:bodyPr wrap="square" rtlCol="0">
            <a:spAutoFit/>
          </a:bodyPr>
          <a:lstStyle/>
          <a:p>
            <a:pPr algn="ctr"/>
            <a:r>
              <a:rPr lang="en-GB" sz="3600" b="1" u="sng" dirty="0">
                <a:solidFill>
                  <a:schemeClr val="bg1"/>
                </a:solidFill>
                <a:latin typeface="Comic Sans MS" pitchFamily="66" charset="0"/>
              </a:rPr>
              <a:t>The origins of humanity</a:t>
            </a:r>
          </a:p>
        </p:txBody>
      </p:sp>
      <p:sp>
        <p:nvSpPr>
          <p:cNvPr id="2" name="TextBox 1"/>
          <p:cNvSpPr txBox="1"/>
          <p:nvPr/>
        </p:nvSpPr>
        <p:spPr>
          <a:xfrm>
            <a:off x="4075476" y="1256230"/>
            <a:ext cx="4916766" cy="1323439"/>
          </a:xfrm>
          <a:prstGeom prst="rect">
            <a:avLst/>
          </a:prstGeom>
          <a:solidFill>
            <a:schemeClr val="tx1"/>
          </a:solidFill>
          <a:ln>
            <a:solidFill>
              <a:schemeClr val="bg1"/>
            </a:solidFill>
          </a:ln>
        </p:spPr>
        <p:txBody>
          <a:bodyPr wrap="square" rtlCol="0">
            <a:spAutoFit/>
          </a:bodyPr>
          <a:lstStyle/>
          <a:p>
            <a:r>
              <a:rPr lang="en-GB" sz="2000" b="1" dirty="0">
                <a:solidFill>
                  <a:schemeClr val="bg1"/>
                </a:solidFill>
                <a:latin typeface="Comic Sans MS" pitchFamily="66" charset="0"/>
              </a:rPr>
              <a:t>Creationists believe that God created man in his own image; in the image of God he created him; male and </a:t>
            </a:r>
            <a:r>
              <a:rPr lang="en-GB" sz="2000" dirty="0">
                <a:solidFill>
                  <a:schemeClr val="bg1"/>
                </a:solidFill>
                <a:latin typeface="Comic Sans MS" pitchFamily="66" charset="0"/>
              </a:rPr>
              <a:t>female</a:t>
            </a:r>
            <a:r>
              <a:rPr lang="en-GB" sz="2000" b="1" dirty="0">
                <a:solidFill>
                  <a:schemeClr val="bg1"/>
                </a:solidFill>
                <a:latin typeface="Comic Sans MS" pitchFamily="66" charset="0"/>
              </a:rPr>
              <a:t> he created them.’ Genesis </a:t>
            </a:r>
          </a:p>
        </p:txBody>
      </p:sp>
      <p:sp>
        <p:nvSpPr>
          <p:cNvPr id="3" name="Rectangle 2"/>
          <p:cNvSpPr/>
          <p:nvPr/>
        </p:nvSpPr>
        <p:spPr>
          <a:xfrm>
            <a:off x="135206" y="2868695"/>
            <a:ext cx="5758179" cy="1200329"/>
          </a:xfrm>
          <a:prstGeom prst="rect">
            <a:avLst/>
          </a:prstGeom>
          <a:solidFill>
            <a:schemeClr val="tx1"/>
          </a:solidFill>
          <a:ln>
            <a:solidFill>
              <a:schemeClr val="bg1"/>
            </a:solidFill>
          </a:ln>
        </p:spPr>
        <p:txBody>
          <a:bodyPr wrap="square">
            <a:spAutoFit/>
          </a:bodyPr>
          <a:lstStyle/>
          <a:p>
            <a:r>
              <a:rPr lang="en-GB" sz="2400" dirty="0">
                <a:solidFill>
                  <a:schemeClr val="bg1"/>
                </a:solidFill>
                <a:latin typeface="Comic Sans MS" pitchFamily="66" charset="0"/>
              </a:rPr>
              <a:t>Genesis 2 gives more detail about the creation of humanity.  Saying that God made Eve from Adams rib bone.</a:t>
            </a:r>
          </a:p>
        </p:txBody>
      </p:sp>
      <p:sp>
        <p:nvSpPr>
          <p:cNvPr id="6" name="Rectangle 5"/>
          <p:cNvSpPr/>
          <p:nvPr/>
        </p:nvSpPr>
        <p:spPr>
          <a:xfrm>
            <a:off x="1678101" y="4718171"/>
            <a:ext cx="3740402" cy="1569660"/>
          </a:xfrm>
          <a:prstGeom prst="rect">
            <a:avLst/>
          </a:prstGeom>
          <a:solidFill>
            <a:schemeClr val="tx1"/>
          </a:solidFill>
          <a:ln>
            <a:solidFill>
              <a:schemeClr val="bg1"/>
            </a:solidFill>
          </a:ln>
        </p:spPr>
        <p:txBody>
          <a:bodyPr wrap="square">
            <a:spAutoFit/>
          </a:bodyPr>
          <a:lstStyle/>
          <a:p>
            <a:r>
              <a:rPr lang="en-GB" sz="2400" b="1" dirty="0">
                <a:ln>
                  <a:solidFill>
                    <a:srgbClr val="FF0000"/>
                  </a:solidFill>
                </a:ln>
                <a:solidFill>
                  <a:schemeClr val="bg1"/>
                </a:solidFill>
                <a:latin typeface="Comic Sans MS" pitchFamily="66" charset="0"/>
              </a:rPr>
              <a:t>These are the 2 people from whom everyone is descended and are not related to animals.</a:t>
            </a:r>
          </a:p>
        </p:txBody>
      </p:sp>
    </p:spTree>
    <p:extLst>
      <p:ext uri="{BB962C8B-B14F-4D97-AF65-F5344CB8AC3E}">
        <p14:creationId xmlns:p14="http://schemas.microsoft.com/office/powerpoint/2010/main" val="124694663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GlowDiffused/>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1"/>
            <a:ext cx="9143999" cy="6858000"/>
          </a:xfrm>
          <a:prstGeom prst="rect">
            <a:avLst/>
          </a:prstGeom>
          <a:solidFill>
            <a:schemeClr val="tx1"/>
          </a:solidFill>
          <a:ln>
            <a:noFill/>
          </a:ln>
          <a:effectLst/>
        </p:spPr>
      </p:pic>
      <p:sp>
        <p:nvSpPr>
          <p:cNvPr id="2" name="TextBox 1"/>
          <p:cNvSpPr txBox="1"/>
          <p:nvPr/>
        </p:nvSpPr>
        <p:spPr>
          <a:xfrm>
            <a:off x="332852" y="4941168"/>
            <a:ext cx="6822504" cy="1569660"/>
          </a:xfrm>
          <a:prstGeom prst="rect">
            <a:avLst/>
          </a:prstGeom>
          <a:solidFill>
            <a:schemeClr val="tx1"/>
          </a:solidFill>
          <a:ln>
            <a:solidFill>
              <a:schemeClr val="bg1"/>
            </a:solidFill>
          </a:ln>
        </p:spPr>
        <p:txBody>
          <a:bodyPr wrap="square" rtlCol="0">
            <a:spAutoFit/>
          </a:bodyPr>
          <a:lstStyle/>
          <a:p>
            <a:r>
              <a:rPr lang="en-GB" sz="2400" dirty="0">
                <a:solidFill>
                  <a:schemeClr val="bg1"/>
                </a:solidFill>
                <a:latin typeface="Comic Sans MS" pitchFamily="66" charset="0"/>
              </a:rPr>
              <a:t>Other Christians believe that God created people to be like him so they have a special relationship with their creator but that Adam and Eve and the Garden of Eden is not factual.</a:t>
            </a:r>
          </a:p>
        </p:txBody>
      </p:sp>
      <p:sp>
        <p:nvSpPr>
          <p:cNvPr id="3" name="TextBox 2"/>
          <p:cNvSpPr txBox="1"/>
          <p:nvPr/>
        </p:nvSpPr>
        <p:spPr>
          <a:xfrm>
            <a:off x="4211960" y="1727488"/>
            <a:ext cx="4543573" cy="2677656"/>
          </a:xfrm>
          <a:prstGeom prst="rect">
            <a:avLst/>
          </a:prstGeom>
          <a:solidFill>
            <a:schemeClr val="tx1"/>
          </a:solidFill>
          <a:ln>
            <a:solidFill>
              <a:schemeClr val="bg1"/>
            </a:solidFill>
          </a:ln>
        </p:spPr>
        <p:txBody>
          <a:bodyPr wrap="square" rtlCol="0">
            <a:spAutoFit/>
          </a:bodyPr>
          <a:lstStyle/>
          <a:p>
            <a:r>
              <a:rPr lang="en-GB" sz="2400" dirty="0">
                <a:solidFill>
                  <a:schemeClr val="bg1"/>
                </a:solidFill>
                <a:latin typeface="Comic Sans MS" pitchFamily="66" charset="0"/>
              </a:rPr>
              <a:t>Other Christians dismiss the stories from Genesis as myths that have been handed down from ancestors. They believe there is no science in it and it is simply telling people about their relationship with God.</a:t>
            </a:r>
          </a:p>
        </p:txBody>
      </p:sp>
      <p:pic>
        <p:nvPicPr>
          <p:cNvPr id="6146" name="Picture 2"/>
          <p:cNvPicPr>
            <a:picLocks noChangeAspect="1" noChangeArrowheads="1"/>
          </p:cNvPicPr>
          <p:nvPr/>
        </p:nvPicPr>
        <p:blipFill>
          <a:blip r:embed="rId4" cstate="print">
            <a:clrChange>
              <a:clrFrom>
                <a:srgbClr val="000000">
                  <a:alpha val="0"/>
                </a:srgbClr>
              </a:clrFrom>
              <a:clrTo>
                <a:srgbClr val="000000">
                  <a:alpha val="0"/>
                </a:srgbClr>
              </a:clrTo>
            </a:clrChange>
            <a:biLevel thresh="25000"/>
            <a:extLst>
              <a:ext uri="{BEBA8EAE-BF5A-486C-A8C5-ECC9F3942E4B}">
                <a14:imgProps xmlns:a14="http://schemas.microsoft.com/office/drawing/2010/main">
                  <a14:imgLayer r:embed="rId5">
                    <a14:imgEffect>
                      <a14:backgroundRemoval t="0" b="98294" l="0" r="99551"/>
                    </a14:imgEffect>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51478" y="4659943"/>
            <a:ext cx="1408071" cy="1879053"/>
          </a:xfrm>
          <a:prstGeom prst="rect">
            <a:avLst/>
          </a:prstGeom>
          <a:noFill/>
          <a:ln>
            <a:noFill/>
          </a:ln>
          <a:effectLst>
            <a:glow rad="228600">
              <a:srgbClr val="FFFF00">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20072" y="188640"/>
            <a:ext cx="3707904" cy="1200329"/>
          </a:xfrm>
          <a:prstGeom prst="rect">
            <a:avLst/>
          </a:prstGeom>
          <a:solidFill>
            <a:schemeClr val="tx1"/>
          </a:solidFill>
          <a:ln>
            <a:solidFill>
              <a:schemeClr val="bg1"/>
            </a:solidFill>
          </a:ln>
        </p:spPr>
        <p:txBody>
          <a:bodyPr wrap="square" rtlCol="0">
            <a:spAutoFit/>
          </a:bodyPr>
          <a:lstStyle/>
          <a:p>
            <a:pPr algn="ctr"/>
            <a:r>
              <a:rPr lang="en-GB" sz="3600" b="1" u="sng" dirty="0">
                <a:solidFill>
                  <a:schemeClr val="bg1"/>
                </a:solidFill>
                <a:latin typeface="Comic Sans MS" pitchFamily="66" charset="0"/>
              </a:rPr>
              <a:t>The origins of humanity</a:t>
            </a:r>
          </a:p>
        </p:txBody>
      </p:sp>
    </p:spTree>
    <p:extLst>
      <p:ext uri="{BB962C8B-B14F-4D97-AF65-F5344CB8AC3E}">
        <p14:creationId xmlns:p14="http://schemas.microsoft.com/office/powerpoint/2010/main" val="416741739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5400" dirty="0"/>
              <a:t>Christian beliefs about creation</a:t>
            </a:r>
          </a:p>
        </p:txBody>
      </p:sp>
      <p:sp>
        <p:nvSpPr>
          <p:cNvPr id="3" name="Content Placeholder 2"/>
          <p:cNvSpPr>
            <a:spLocks noGrp="1"/>
          </p:cNvSpPr>
          <p:nvPr>
            <p:ph idx="1"/>
          </p:nvPr>
        </p:nvSpPr>
        <p:spPr>
          <a:xfrm>
            <a:off x="251520" y="1628800"/>
            <a:ext cx="8640960" cy="4968552"/>
          </a:xfrm>
        </p:spPr>
        <p:txBody>
          <a:bodyPr>
            <a:normAutofit lnSpcReduction="10000"/>
          </a:bodyPr>
          <a:lstStyle/>
          <a:p>
            <a:pPr marL="514350" indent="-514350">
              <a:buFont typeface="+mj-lt"/>
              <a:buAutoNum type="arabicPeriod"/>
            </a:pPr>
            <a:r>
              <a:rPr lang="en-GB" dirty="0">
                <a:latin typeface="Arial" panose="020B0604020202020204" pitchFamily="34" charset="0"/>
                <a:cs typeface="Arial" panose="020B0604020202020204" pitchFamily="34" charset="0"/>
              </a:rPr>
              <a:t>Why is God called the Father? What is the role of the Father?</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u="sng" dirty="0">
                <a:latin typeface="Arial" panose="020B0604020202020204" pitchFamily="34" charset="0"/>
                <a:cs typeface="Arial" panose="020B0604020202020204" pitchFamily="34" charset="0"/>
              </a:rPr>
              <a:t>Explain</a:t>
            </a:r>
            <a:r>
              <a:rPr lang="en-GB" dirty="0">
                <a:latin typeface="Arial" panose="020B0604020202020204" pitchFamily="34" charset="0"/>
                <a:cs typeface="Arial" panose="020B0604020202020204" pitchFamily="34" charset="0"/>
              </a:rPr>
              <a:t> how the three Persons of the Trinity were all part of the creation (clue – you will need to refer to each of the three parts)</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b="1" dirty="0">
                <a:latin typeface="Arial" panose="020B0604020202020204" pitchFamily="34" charset="0"/>
                <a:cs typeface="Arial" panose="020B0604020202020204" pitchFamily="34" charset="0"/>
              </a:rPr>
              <a:t>The Trinity is the most important belief in Christianity.</a:t>
            </a:r>
            <a:r>
              <a:rPr lang="en-GB" dirty="0">
                <a:latin typeface="Arial" panose="020B0604020202020204" pitchFamily="34" charset="0"/>
                <a:cs typeface="Arial" panose="020B0604020202020204" pitchFamily="34" charset="0"/>
              </a:rPr>
              <a:t> </a:t>
            </a:r>
            <a:r>
              <a:rPr lang="en-GB" u="sng" dirty="0">
                <a:latin typeface="Arial" panose="020B0604020202020204" pitchFamily="34" charset="0"/>
                <a:cs typeface="Arial" panose="020B0604020202020204" pitchFamily="34" charset="0"/>
              </a:rPr>
              <a:t>Explain</a:t>
            </a:r>
            <a:r>
              <a:rPr lang="en-GB" dirty="0">
                <a:latin typeface="Arial" panose="020B0604020202020204" pitchFamily="34" charset="0"/>
                <a:cs typeface="Arial" panose="020B0604020202020204" pitchFamily="34" charset="0"/>
              </a:rPr>
              <a:t> arguments to agree and disagree with this.</a:t>
            </a:r>
            <a:r>
              <a:rPr lang="en-GB"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58245924"/>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lnSpcReduction="1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Resurrection and after life of Jesus. Judgement, heaven and hell</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
        <p:nvSpPr>
          <p:cNvPr id="3" name="Title 2"/>
          <p:cNvSpPr>
            <a:spLocks noGrp="1"/>
          </p:cNvSpPr>
          <p:nvPr>
            <p:ph type="title"/>
          </p:nvPr>
        </p:nvSpPr>
        <p:spPr>
          <a:xfrm>
            <a:off x="493204" y="548680"/>
            <a:ext cx="8229600" cy="1143000"/>
          </a:xfrm>
        </p:spPr>
        <p:txBody>
          <a:bodyPr>
            <a:noAutofit/>
          </a:bodyPr>
          <a:lstStyle/>
          <a:p>
            <a:pPr algn="ctr"/>
            <a:r>
              <a:rPr lang="en-GB" sz="4800" u="sng" dirty="0">
                <a:solidFill>
                  <a:schemeClr val="tx1"/>
                </a:solidFill>
              </a:rPr>
              <a:t>Key Beliefs : Different Christian beliefs about the after life and their importance</a:t>
            </a:r>
          </a:p>
        </p:txBody>
      </p:sp>
    </p:spTree>
    <p:extLst>
      <p:ext uri="{BB962C8B-B14F-4D97-AF65-F5344CB8AC3E}">
        <p14:creationId xmlns:p14="http://schemas.microsoft.com/office/powerpoint/2010/main" val="255763748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807127737"/>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t>Key Questions</a:t>
            </a:r>
          </a:p>
        </p:txBody>
      </p:sp>
      <p:sp>
        <p:nvSpPr>
          <p:cNvPr id="3" name="Content Placeholder 2"/>
          <p:cNvSpPr>
            <a:spLocks noGrp="1"/>
          </p:cNvSpPr>
          <p:nvPr>
            <p:ph idx="1"/>
          </p:nvPr>
        </p:nvSpPr>
        <p:spPr/>
        <p:txBody>
          <a:bodyPr/>
          <a:lstStyle/>
          <a:p>
            <a:pPr marL="514350" indent="-514350">
              <a:buFont typeface="+mj-lt"/>
              <a:buAutoNum type="arabicPeriod"/>
            </a:pPr>
            <a:r>
              <a:rPr lang="en-GB" dirty="0">
                <a:latin typeface="Arial" panose="020B0604020202020204" pitchFamily="34" charset="0"/>
                <a:cs typeface="Arial" panose="020B0604020202020204" pitchFamily="34" charset="0"/>
              </a:rPr>
              <a:t>What do people mean when they talk about the after life?</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Look at the poem. What do you </a:t>
            </a:r>
            <a:r>
              <a:rPr lang="en-GB" dirty="0" err="1">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it means?</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u="sng" dirty="0">
                <a:latin typeface="Arial" panose="020B0604020202020204" pitchFamily="34" charset="0"/>
                <a:cs typeface="Arial" panose="020B0604020202020204" pitchFamily="34" charset="0"/>
              </a:rPr>
              <a:t>Explain</a:t>
            </a:r>
            <a:r>
              <a:rPr lang="en-GB" dirty="0">
                <a:latin typeface="Arial" panose="020B0604020202020204" pitchFamily="34" charset="0"/>
                <a:cs typeface="Arial" panose="020B0604020202020204" pitchFamily="34" charset="0"/>
              </a:rPr>
              <a:t> why many people believe in an afterlife.</a:t>
            </a:r>
          </a:p>
        </p:txBody>
      </p:sp>
    </p:spTree>
    <p:extLst>
      <p:ext uri="{BB962C8B-B14F-4D97-AF65-F5344CB8AC3E}">
        <p14:creationId xmlns:p14="http://schemas.microsoft.com/office/powerpoint/2010/main" val="3810173622"/>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Christians mean by resurrection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1660" y="1417638"/>
            <a:ext cx="6120680" cy="4956888"/>
          </a:xfrm>
        </p:spPr>
      </p:pic>
    </p:spTree>
    <p:extLst>
      <p:ext uri="{BB962C8B-B14F-4D97-AF65-F5344CB8AC3E}">
        <p14:creationId xmlns:p14="http://schemas.microsoft.com/office/powerpoint/2010/main" val="401541913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GB" sz="6000" b="1" u="sng" dirty="0"/>
              <a:t>Omnipotent</a:t>
            </a:r>
          </a:p>
        </p:txBody>
      </p:sp>
      <p:pic>
        <p:nvPicPr>
          <p:cNvPr id="4" name="Content Placeholder 3"/>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926013" y="1700213"/>
            <a:ext cx="4217987" cy="4105275"/>
          </a:xfrm>
        </p:spPr>
      </p:pic>
      <p:sp>
        <p:nvSpPr>
          <p:cNvPr id="9" name="TextBox 8"/>
          <p:cNvSpPr txBox="1"/>
          <p:nvPr/>
        </p:nvSpPr>
        <p:spPr>
          <a:xfrm>
            <a:off x="436766" y="1600200"/>
            <a:ext cx="4063226" cy="5016758"/>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God as omnipotent</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What does the bible say about God’s omnipotence.</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The Creation</a:t>
            </a:r>
          </a:p>
          <a:p>
            <a:r>
              <a:rPr lang="en-GB" sz="3200" dirty="0">
                <a:latin typeface="Arial" panose="020B0604020202020204" pitchFamily="34" charset="0"/>
                <a:cs typeface="Arial" panose="020B0604020202020204" pitchFamily="34" charset="0"/>
              </a:rPr>
              <a:t>The Flood</a:t>
            </a:r>
          </a:p>
          <a:p>
            <a:r>
              <a:rPr lang="en-GB" sz="3200" dirty="0">
                <a:latin typeface="Arial" panose="020B0604020202020204" pitchFamily="34" charset="0"/>
                <a:cs typeface="Arial" panose="020B0604020202020204" pitchFamily="34" charset="0"/>
              </a:rPr>
              <a:t>Ten Plagues</a:t>
            </a:r>
          </a:p>
          <a:p>
            <a:r>
              <a:rPr lang="en-GB" sz="3200" dirty="0">
                <a:latin typeface="Arial" panose="020B0604020202020204" pitchFamily="34" charset="0"/>
                <a:cs typeface="Arial" panose="020B0604020202020204" pitchFamily="34" charset="0"/>
              </a:rPr>
              <a:t>Calming of the Storm</a:t>
            </a:r>
          </a:p>
        </p:txBody>
      </p:sp>
    </p:spTree>
    <p:extLst>
      <p:ext uri="{BB962C8B-B14F-4D97-AF65-F5344CB8AC3E}">
        <p14:creationId xmlns:p14="http://schemas.microsoft.com/office/powerpoint/2010/main" val="347049345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t>Key Questions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GB" dirty="0">
                <a:latin typeface="Arial" panose="020B0604020202020204" pitchFamily="34" charset="0"/>
                <a:cs typeface="Arial" panose="020B0604020202020204" pitchFamily="34" charset="0"/>
              </a:rPr>
              <a:t>What is a creed? Name two Christian creeds.</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u="sng" dirty="0">
                <a:latin typeface="Arial" panose="020B0604020202020204" pitchFamily="34" charset="0"/>
                <a:cs typeface="Arial" panose="020B0604020202020204" pitchFamily="34" charset="0"/>
              </a:rPr>
              <a:t>Explain</a:t>
            </a:r>
            <a:r>
              <a:rPr lang="en-GB" dirty="0">
                <a:latin typeface="Arial" panose="020B0604020202020204" pitchFamily="34" charset="0"/>
                <a:cs typeface="Arial" panose="020B0604020202020204" pitchFamily="34" charset="0"/>
              </a:rPr>
              <a:t> what Christians man by “resurrection”.</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u="sng" dirty="0">
                <a:latin typeface="Arial" panose="020B0604020202020204" pitchFamily="34" charset="0"/>
                <a:cs typeface="Arial" panose="020B0604020202020204" pitchFamily="34" charset="0"/>
              </a:rPr>
              <a:t>Evaluate</a:t>
            </a:r>
            <a:r>
              <a:rPr lang="en-GB" dirty="0">
                <a:latin typeface="Arial" panose="020B0604020202020204" pitchFamily="34" charset="0"/>
                <a:cs typeface="Arial" panose="020B0604020202020204" pitchFamily="34" charset="0"/>
              </a:rPr>
              <a:t> the claim that </a:t>
            </a:r>
            <a:r>
              <a:rPr lang="en-GB" b="1" dirty="0">
                <a:latin typeface="Arial" panose="020B0604020202020204" pitchFamily="34" charset="0"/>
                <a:cs typeface="Arial" panose="020B0604020202020204" pitchFamily="34" charset="0"/>
              </a:rPr>
              <a:t>belief in life after death makes no sense. </a:t>
            </a:r>
            <a:r>
              <a:rPr lang="en-GB" dirty="0">
                <a:latin typeface="Arial" panose="020B0604020202020204" pitchFamily="34" charset="0"/>
                <a:cs typeface="Arial" panose="020B0604020202020204" pitchFamily="34" charset="0"/>
              </a:rPr>
              <a:t>Try to give reasons for and against this statement</a:t>
            </a:r>
          </a:p>
        </p:txBody>
      </p:sp>
    </p:spTree>
    <p:extLst>
      <p:ext uri="{BB962C8B-B14F-4D97-AF65-F5344CB8AC3E}">
        <p14:creationId xmlns:p14="http://schemas.microsoft.com/office/powerpoint/2010/main" val="2719107700"/>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1400"/>
            <a:ext cx="8229600" cy="1143000"/>
          </a:xfrm>
        </p:spPr>
        <p:txBody>
          <a:bodyPr/>
          <a:lstStyle/>
          <a:p>
            <a:r>
              <a:rPr lang="en-GB" dirty="0"/>
              <a:t>Last Judgement</a:t>
            </a: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971600"/>
            <a:ext cx="4038600" cy="4637111"/>
          </a:xfrm>
        </p:spPr>
      </p:pic>
      <p:sp>
        <p:nvSpPr>
          <p:cNvPr id="5" name="Content Placeholder 4"/>
          <p:cNvSpPr>
            <a:spLocks noGrp="1"/>
          </p:cNvSpPr>
          <p:nvPr>
            <p:ph sz="half" idx="2"/>
          </p:nvPr>
        </p:nvSpPr>
        <p:spPr>
          <a:xfrm>
            <a:off x="4648200" y="836712"/>
            <a:ext cx="4038600" cy="5760640"/>
          </a:xfrm>
        </p:spPr>
        <p:txBody>
          <a:bodyPr>
            <a:normAutofit lnSpcReduction="10000"/>
          </a:bodyPr>
          <a:lstStyle/>
          <a:p>
            <a:pPr marL="514350" indent="-514350">
              <a:buFont typeface="+mj-lt"/>
              <a:buAutoNum type="arabicPeriod"/>
            </a:pPr>
            <a:r>
              <a:rPr lang="en-GB" sz="3200" dirty="0"/>
              <a:t>Explain the Christian belief about judgement.</a:t>
            </a:r>
          </a:p>
          <a:p>
            <a:pPr marL="514350" indent="-514350">
              <a:buFont typeface="+mj-lt"/>
              <a:buAutoNum type="arabicPeriod"/>
            </a:pPr>
            <a:r>
              <a:rPr lang="en-GB" sz="3200" b="1" dirty="0"/>
              <a:t>It makes sense for everyone to live as if they believe in a Judgement Day.</a:t>
            </a:r>
            <a:r>
              <a:rPr lang="en-GB" sz="3200" dirty="0"/>
              <a:t> How far do you agree with this statement? Explain reasons for and against it.</a:t>
            </a:r>
            <a:endParaRPr lang="en-GB" sz="3200" b="1" dirty="0"/>
          </a:p>
          <a:p>
            <a:endParaRPr lang="en-GB" dirty="0"/>
          </a:p>
        </p:txBody>
      </p:sp>
    </p:spTree>
    <p:extLst>
      <p:ext uri="{BB962C8B-B14F-4D97-AF65-F5344CB8AC3E}">
        <p14:creationId xmlns:p14="http://schemas.microsoft.com/office/powerpoint/2010/main" val="230899392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Doom Painting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2942" y="1305893"/>
            <a:ext cx="7414156" cy="5256584"/>
          </a:xfrm>
        </p:spPr>
      </p:pic>
      <p:pic>
        <p:nvPicPr>
          <p:cNvPr id="1026" name="Picture 2" descr="https://paxtonvic.files.wordpress.com/2009/07/doom-at-chaldon.jpg?w=300&amp;h=1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942" y="1286599"/>
            <a:ext cx="7398673" cy="527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402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10553"/>
            <a:ext cx="4464496" cy="2790803"/>
          </a:xfrm>
          <a:prstGeom prst="rect">
            <a:avLst/>
          </a:prstGeom>
        </p:spPr>
      </p:pic>
      <p:sp>
        <p:nvSpPr>
          <p:cNvPr id="10" name="TextBox 9"/>
          <p:cNvSpPr txBox="1"/>
          <p:nvPr/>
        </p:nvSpPr>
        <p:spPr>
          <a:xfrm>
            <a:off x="179512" y="2802788"/>
            <a:ext cx="8640960" cy="4031873"/>
          </a:xfrm>
          <a:prstGeom prst="rect">
            <a:avLst/>
          </a:prstGeom>
          <a:noFill/>
        </p:spPr>
        <p:txBody>
          <a:bodyPr wrap="square" rtlCol="0">
            <a:spAutoFit/>
          </a:bodyPr>
          <a:lstStyle/>
          <a:p>
            <a:pPr marL="514350" indent="-514350">
              <a:buFont typeface="+mj-lt"/>
              <a:buAutoNum type="arabicPeriod"/>
            </a:pPr>
            <a:r>
              <a:rPr lang="en-GB" sz="3200" dirty="0">
                <a:latin typeface="Arial" panose="020B0604020202020204" pitchFamily="34" charset="0"/>
                <a:cs typeface="Arial" panose="020B0604020202020204" pitchFamily="34" charset="0"/>
              </a:rPr>
              <a:t>Describe Christian ideas of heaven and hell.</a:t>
            </a:r>
          </a:p>
          <a:p>
            <a:pPr marL="514350" indent="-514350">
              <a:buFont typeface="+mj-lt"/>
              <a:buAutoNum type="arabicPeriod"/>
            </a:pPr>
            <a:endParaRPr lang="en-GB" sz="3200" dirty="0">
              <a:latin typeface="Arial" panose="020B0604020202020204" pitchFamily="34" charset="0"/>
              <a:cs typeface="Arial" panose="020B0604020202020204" pitchFamily="34" charset="0"/>
            </a:endParaRPr>
          </a:p>
          <a:p>
            <a:pPr marL="514350" indent="-514350">
              <a:buFont typeface="+mj-lt"/>
              <a:buAutoNum type="arabicPeriod"/>
            </a:pPr>
            <a:r>
              <a:rPr lang="en-GB" sz="3200" dirty="0">
                <a:latin typeface="Arial" panose="020B0604020202020204" pitchFamily="34" charset="0"/>
                <a:cs typeface="Arial" panose="020B0604020202020204" pitchFamily="34" charset="0"/>
              </a:rPr>
              <a:t>Explain why Christians might find themselves in heaven or in hell after death.</a:t>
            </a:r>
          </a:p>
          <a:p>
            <a:pPr marL="514350" indent="-514350">
              <a:buFont typeface="+mj-lt"/>
              <a:buAutoNum type="arabicPeriod"/>
            </a:pPr>
            <a:endParaRPr lang="en-GB" sz="3200" dirty="0">
              <a:latin typeface="Arial" panose="020B0604020202020204" pitchFamily="34" charset="0"/>
              <a:cs typeface="Arial" panose="020B0604020202020204" pitchFamily="34" charset="0"/>
            </a:endParaRPr>
          </a:p>
          <a:p>
            <a:pPr marL="514350" indent="-514350">
              <a:buFont typeface="+mj-lt"/>
              <a:buAutoNum type="arabicPeriod"/>
            </a:pPr>
            <a:r>
              <a:rPr lang="en-GB" sz="3200" b="1" dirty="0">
                <a:latin typeface="Arial" panose="020B0604020202020204" pitchFamily="34" charset="0"/>
                <a:cs typeface="Arial" panose="020B0604020202020204" pitchFamily="34" charset="0"/>
              </a:rPr>
              <a:t>The existence of hell do not fit with a belief in an all-loving God.</a:t>
            </a:r>
            <a:r>
              <a:rPr lang="en-GB" sz="3200"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Agrue</a:t>
            </a:r>
            <a:r>
              <a:rPr lang="en-GB" sz="3200" dirty="0">
                <a:latin typeface="Arial" panose="020B0604020202020204" pitchFamily="34" charset="0"/>
                <a:cs typeface="Arial" panose="020B0604020202020204" pitchFamily="34" charset="0"/>
              </a:rPr>
              <a:t> for and against this statement</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94505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fontScale="92500" lnSpcReduction="1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Beliefs and Teachings about the </a:t>
            </a:r>
            <a:r>
              <a:rPr lang="en-GB" sz="5800" b="1" dirty="0">
                <a:latin typeface="Calibri" pitchFamily="34" charset="0"/>
              </a:rPr>
              <a:t>incarnation</a:t>
            </a:r>
            <a:r>
              <a:rPr lang="en-GB" sz="5800" dirty="0">
                <a:latin typeface="Calibri" pitchFamily="34" charset="0"/>
              </a:rPr>
              <a:t> and Jesus as the Son of God.</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
        <p:nvSpPr>
          <p:cNvPr id="3" name="Title 2"/>
          <p:cNvSpPr>
            <a:spLocks noGrp="1"/>
          </p:cNvSpPr>
          <p:nvPr>
            <p:ph type="title"/>
          </p:nvPr>
        </p:nvSpPr>
        <p:spPr>
          <a:xfrm>
            <a:off x="493204" y="404664"/>
            <a:ext cx="8229600" cy="1143000"/>
          </a:xfrm>
        </p:spPr>
        <p:txBody>
          <a:bodyPr>
            <a:noAutofit/>
          </a:bodyPr>
          <a:lstStyle/>
          <a:p>
            <a:pPr algn="ctr"/>
            <a:r>
              <a:rPr lang="en-GB" sz="5700" u="sng" dirty="0">
                <a:solidFill>
                  <a:schemeClr val="tx1"/>
                </a:solidFill>
              </a:rPr>
              <a:t>Jesus Christ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78904"/>
            <a:ext cx="1584176" cy="1584176"/>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8628" y="278904"/>
            <a:ext cx="1584176" cy="1584176"/>
          </a:xfrm>
          <a:prstGeom prst="rect">
            <a:avLst/>
          </a:prstGeom>
        </p:spPr>
      </p:pic>
    </p:spTree>
    <p:extLst>
      <p:ext uri="{BB962C8B-B14F-4D97-AF65-F5344CB8AC3E}">
        <p14:creationId xmlns:p14="http://schemas.microsoft.com/office/powerpoint/2010/main" val="2840422327"/>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incarnation – Jesus the Son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3280" y="1124744"/>
            <a:ext cx="7719160" cy="5623840"/>
          </a:xfrm>
        </p:spPr>
      </p:pic>
    </p:spTree>
    <p:extLst>
      <p:ext uri="{BB962C8B-B14F-4D97-AF65-F5344CB8AC3E}">
        <p14:creationId xmlns:p14="http://schemas.microsoft.com/office/powerpoint/2010/main" val="149378744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p:txBody>
          <a:bodyPr/>
          <a:lstStyle/>
          <a:p>
            <a:pPr marL="514350" indent="-514350">
              <a:buFont typeface="+mj-lt"/>
              <a:buAutoNum type="arabicPeriod"/>
            </a:pPr>
            <a:r>
              <a:rPr lang="en-GB" dirty="0"/>
              <a:t>What does incarnation mean?</a:t>
            </a:r>
          </a:p>
          <a:p>
            <a:pPr marL="514350" indent="-514350">
              <a:buFont typeface="+mj-lt"/>
              <a:buAutoNum type="arabicPeriod"/>
            </a:pPr>
            <a:r>
              <a:rPr lang="en-GB" dirty="0"/>
              <a:t>Look at John 1:14 quote what does it mean?</a:t>
            </a:r>
          </a:p>
          <a:p>
            <a:pPr marL="514350" indent="-514350">
              <a:buFont typeface="+mj-lt"/>
              <a:buAutoNum type="arabicPeriod"/>
            </a:pPr>
            <a:r>
              <a:rPr lang="en-GB" dirty="0"/>
              <a:t>What does the Bible tell us about the birth of Jesus?</a:t>
            </a:r>
          </a:p>
          <a:p>
            <a:pPr marL="514350" indent="-514350">
              <a:buFont typeface="+mj-lt"/>
              <a:buAutoNum type="arabicPeriod"/>
            </a:pPr>
            <a:r>
              <a:rPr lang="en-GB" b="1" dirty="0"/>
              <a:t>It is easy to believe the story of the Virgin Birth</a:t>
            </a:r>
            <a:r>
              <a:rPr lang="en-GB" dirty="0"/>
              <a:t>. Do you think this statement is true? Explain your reasons to agree and disagree. Include what Christians might say.</a:t>
            </a:r>
            <a:endParaRPr lang="en-GB" b="1" dirty="0"/>
          </a:p>
        </p:txBody>
      </p:sp>
    </p:spTree>
    <p:extLst>
      <p:ext uri="{BB962C8B-B14F-4D97-AF65-F5344CB8AC3E}">
        <p14:creationId xmlns:p14="http://schemas.microsoft.com/office/powerpoint/2010/main" val="219318021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a:t>Rosetti</a:t>
            </a:r>
            <a:r>
              <a:rPr lang="en-GB" dirty="0"/>
              <a:t> </a:t>
            </a:r>
            <a:r>
              <a:rPr lang="en-GB" i="1" dirty="0"/>
              <a:t>Ecce </a:t>
            </a:r>
            <a:r>
              <a:rPr lang="en-GB" i="1" dirty="0" err="1"/>
              <a:t>Ancilla</a:t>
            </a:r>
            <a:r>
              <a:rPr lang="en-GB" i="1" dirty="0"/>
              <a:t> Domini</a:t>
            </a:r>
            <a:endParaRPr lang="en-GB" dirty="0"/>
          </a:p>
        </p:txBody>
      </p:sp>
      <p:pic>
        <p:nvPicPr>
          <p:cNvPr id="1026" name="Picture 2" descr="https://s-media-cache-ak0.pinimg.com/236x/9e/e4/6e/9ee46e0a96c246847ec22315681177cb.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51720" y="1236109"/>
            <a:ext cx="4608512" cy="5504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20490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Fra Angelico</a:t>
            </a:r>
          </a:p>
        </p:txBody>
      </p:sp>
      <p:pic>
        <p:nvPicPr>
          <p:cNvPr id="2050" name="Picture 2" descr="http://www.italian-renaissance-art.com/images/Fra_Angelico_annunciation.jpg"/>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l="3448" r="3448"/>
          <a:stretch>
            <a:fillRect/>
          </a:stretch>
        </p:blipFill>
        <p:spPr bwMode="auto">
          <a:xfrm>
            <a:off x="971600" y="1417638"/>
            <a:ext cx="7488832" cy="5323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887819"/>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Beliefs and Teachings about the crucifixion.</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
        <p:nvSpPr>
          <p:cNvPr id="3" name="Title 2"/>
          <p:cNvSpPr>
            <a:spLocks noGrp="1"/>
          </p:cNvSpPr>
          <p:nvPr>
            <p:ph type="title"/>
          </p:nvPr>
        </p:nvSpPr>
        <p:spPr>
          <a:xfrm>
            <a:off x="493204" y="404664"/>
            <a:ext cx="8229600" cy="1143000"/>
          </a:xfrm>
        </p:spPr>
        <p:txBody>
          <a:bodyPr>
            <a:noAutofit/>
          </a:bodyPr>
          <a:lstStyle/>
          <a:p>
            <a:pPr algn="ctr"/>
            <a:r>
              <a:rPr lang="en-GB" sz="5700" u="sng" dirty="0">
                <a:solidFill>
                  <a:schemeClr val="tx1"/>
                </a:solidFill>
              </a:rPr>
              <a:t>The person of Jesus Christ</a:t>
            </a:r>
          </a:p>
        </p:txBody>
      </p:sp>
    </p:spTree>
    <p:extLst>
      <p:ext uri="{BB962C8B-B14F-4D97-AF65-F5344CB8AC3E}">
        <p14:creationId xmlns:p14="http://schemas.microsoft.com/office/powerpoint/2010/main" val="176833574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t>Key Questions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GB" dirty="0">
                <a:latin typeface="Arial" panose="020B0604020202020204" pitchFamily="34" charset="0"/>
                <a:cs typeface="Arial" panose="020B0604020202020204" pitchFamily="34" charset="0"/>
              </a:rPr>
              <a:t>What is meant by omnipotence?</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How might Christians claim God has shown his omnipotence?</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What is meant by all-loving, and agape?</a:t>
            </a:r>
          </a:p>
          <a:p>
            <a:pPr marL="514350" indent="-514350">
              <a:buFont typeface="+mj-lt"/>
              <a:buAutoNum type="arabicPeriod"/>
            </a:pP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u="sng" dirty="0">
                <a:latin typeface="Arial" panose="020B0604020202020204" pitchFamily="34" charset="0"/>
                <a:cs typeface="Arial" panose="020B0604020202020204" pitchFamily="34" charset="0"/>
              </a:rPr>
              <a:t>Explain</a:t>
            </a:r>
            <a:r>
              <a:rPr lang="en-GB" dirty="0">
                <a:latin typeface="Arial" panose="020B0604020202020204" pitchFamily="34" charset="0"/>
                <a:cs typeface="Arial" panose="020B0604020202020204" pitchFamily="34" charset="0"/>
              </a:rPr>
              <a:t> how God is all-loving?</a:t>
            </a:r>
          </a:p>
        </p:txBody>
      </p:sp>
    </p:spTree>
    <p:extLst>
      <p:ext uri="{BB962C8B-B14F-4D97-AF65-F5344CB8AC3E}">
        <p14:creationId xmlns:p14="http://schemas.microsoft.com/office/powerpoint/2010/main" val="1418207096"/>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Crucifixion</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196752"/>
            <a:ext cx="7200800" cy="5319592"/>
          </a:xfrm>
        </p:spPr>
      </p:pic>
    </p:spTree>
    <p:extLst>
      <p:ext uri="{BB962C8B-B14F-4D97-AF65-F5344CB8AC3E}">
        <p14:creationId xmlns:p14="http://schemas.microsoft.com/office/powerpoint/2010/main" val="1013596895"/>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u="sng" dirty="0">
                <a:hlinkClick r:id="rId3"/>
              </a:rPr>
              <a:t>Tribunes and triumphs website - Roman Crucifixion</a:t>
            </a:r>
            <a:r>
              <a:rPr lang="en-GB" u="sng" dirty="0"/>
              <a:t> </a:t>
            </a:r>
          </a:p>
          <a:p>
            <a:endParaRPr lang="en-GB" u="sng" dirty="0"/>
          </a:p>
          <a:p>
            <a:r>
              <a:rPr lang="en-GB" u="sng" dirty="0">
                <a:hlinkClick r:id="rId4"/>
              </a:rPr>
              <a:t>Bible Archaeology website - Crucifixion</a:t>
            </a:r>
            <a:endParaRPr lang="en-GB" dirty="0"/>
          </a:p>
          <a:p>
            <a:pPr marL="0" indent="0">
              <a:buNone/>
            </a:pPr>
            <a:endParaRPr lang="en-GB" dirty="0"/>
          </a:p>
        </p:txBody>
      </p:sp>
    </p:spTree>
    <p:extLst>
      <p:ext uri="{BB962C8B-B14F-4D97-AF65-F5344CB8AC3E}">
        <p14:creationId xmlns:p14="http://schemas.microsoft.com/office/powerpoint/2010/main" val="2888896217"/>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GB" dirty="0"/>
              <a:t>Describe the events leading up to Jesus’ death.</a:t>
            </a:r>
          </a:p>
          <a:p>
            <a:pPr marL="514350" indent="-514350">
              <a:buFont typeface="+mj-lt"/>
              <a:buAutoNum type="arabicPeriod"/>
            </a:pPr>
            <a:r>
              <a:rPr lang="en-GB" dirty="0"/>
              <a:t>Describe the events of the Jesus’ crucifixion.</a:t>
            </a:r>
          </a:p>
          <a:p>
            <a:pPr marL="514350" indent="-514350">
              <a:buFont typeface="+mj-lt"/>
              <a:buAutoNum type="arabicPeriod"/>
            </a:pPr>
            <a:r>
              <a:rPr lang="en-GB" dirty="0"/>
              <a:t>Why is the crucifixion important to Christians?</a:t>
            </a:r>
          </a:p>
          <a:p>
            <a:pPr marL="514350" indent="-514350">
              <a:buFont typeface="+mj-lt"/>
              <a:buAutoNum type="arabicPeriod"/>
            </a:pPr>
            <a:r>
              <a:rPr lang="en-GB" dirty="0"/>
              <a:t>Why do you think Jesus felt “forsaken”?</a:t>
            </a:r>
          </a:p>
          <a:p>
            <a:pPr marL="514350" indent="-514350">
              <a:buFont typeface="+mj-lt"/>
              <a:buAutoNum type="arabicPeriod"/>
            </a:pPr>
            <a:r>
              <a:rPr lang="en-GB" b="1" dirty="0"/>
              <a:t>If Jesus died to help us it is the greatest sacrifice ever made. </a:t>
            </a:r>
            <a:r>
              <a:rPr lang="en-GB" dirty="0"/>
              <a:t>How might you agree with this statement?</a:t>
            </a:r>
          </a:p>
        </p:txBody>
      </p:sp>
    </p:spTree>
    <p:extLst>
      <p:ext uri="{BB962C8B-B14F-4D97-AF65-F5344CB8AC3E}">
        <p14:creationId xmlns:p14="http://schemas.microsoft.com/office/powerpoint/2010/main" val="2166205119"/>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99392"/>
            <a:ext cx="8229600" cy="1143000"/>
          </a:xfrm>
        </p:spPr>
        <p:txBody>
          <a:bodyPr>
            <a:normAutofit fontScale="90000"/>
          </a:bodyPr>
          <a:lstStyle/>
          <a:p>
            <a:r>
              <a:rPr lang="en-GB" dirty="0"/>
              <a:t>Why did the Son of God have to die?</a:t>
            </a: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1634836"/>
            <a:ext cx="4038600" cy="3770841"/>
          </a:xfrm>
        </p:spPr>
      </p:pic>
      <p:sp>
        <p:nvSpPr>
          <p:cNvPr id="6" name="Content Placeholder 5"/>
          <p:cNvSpPr>
            <a:spLocks noGrp="1"/>
          </p:cNvSpPr>
          <p:nvPr>
            <p:ph sz="half" idx="2"/>
          </p:nvPr>
        </p:nvSpPr>
        <p:spPr>
          <a:xfrm>
            <a:off x="4648200" y="692696"/>
            <a:ext cx="4316288" cy="6165304"/>
          </a:xfrm>
        </p:spPr>
        <p:txBody>
          <a:bodyPr>
            <a:normAutofit/>
          </a:bodyPr>
          <a:lstStyle/>
          <a:p>
            <a:pPr marL="514350" indent="-514350">
              <a:buFont typeface="+mj-lt"/>
              <a:buAutoNum type="arabicPeriod"/>
            </a:pPr>
            <a:r>
              <a:rPr lang="en-GB" sz="3200" dirty="0"/>
              <a:t>Explain why the Sanhedrin wanted Jesus dead.</a:t>
            </a:r>
          </a:p>
          <a:p>
            <a:pPr marL="514350" indent="-514350">
              <a:buFont typeface="+mj-lt"/>
              <a:buAutoNum type="arabicPeriod"/>
            </a:pPr>
            <a:r>
              <a:rPr lang="en-GB" sz="3200" dirty="0"/>
              <a:t>Explain how and why Pilate was responsible for Jesus’ death.</a:t>
            </a:r>
          </a:p>
          <a:p>
            <a:pPr marL="514350" indent="-514350">
              <a:buFont typeface="+mj-lt"/>
              <a:buAutoNum type="arabicPeriod"/>
            </a:pPr>
            <a:r>
              <a:rPr lang="en-GB" sz="3200" b="1" dirty="0"/>
              <a:t>No one was to blame for the death of Jesus. </a:t>
            </a:r>
            <a:r>
              <a:rPr lang="en-GB" sz="3200" dirty="0"/>
              <a:t>What do you think? Explain your reasoning.</a:t>
            </a:r>
            <a:endParaRPr lang="en-GB" sz="3200" b="1" dirty="0"/>
          </a:p>
        </p:txBody>
      </p:sp>
    </p:spTree>
    <p:extLst>
      <p:ext uri="{BB962C8B-B14F-4D97-AF65-F5344CB8AC3E}">
        <p14:creationId xmlns:p14="http://schemas.microsoft.com/office/powerpoint/2010/main" val="2794498120"/>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lnSpcReduction="1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Beliefs and Teachings about the resurrection and ascension</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8548" y="4653136"/>
            <a:ext cx="2304256" cy="1595057"/>
          </a:xfrm>
          <a:prstGeom prst="rect">
            <a:avLst/>
          </a:prstGeom>
        </p:spPr>
      </p:pic>
      <p:sp>
        <p:nvSpPr>
          <p:cNvPr id="3" name="Title 2"/>
          <p:cNvSpPr>
            <a:spLocks noGrp="1"/>
          </p:cNvSpPr>
          <p:nvPr>
            <p:ph type="title"/>
          </p:nvPr>
        </p:nvSpPr>
        <p:spPr>
          <a:xfrm>
            <a:off x="493204" y="404664"/>
            <a:ext cx="8229600" cy="1143000"/>
          </a:xfrm>
        </p:spPr>
        <p:txBody>
          <a:bodyPr>
            <a:noAutofit/>
          </a:bodyPr>
          <a:lstStyle/>
          <a:p>
            <a:pPr algn="ctr"/>
            <a:r>
              <a:rPr lang="en-GB" sz="5700" u="sng" dirty="0">
                <a:solidFill>
                  <a:schemeClr val="tx1"/>
                </a:solidFill>
              </a:rPr>
              <a:t>The person of Jesus Christ</a:t>
            </a:r>
          </a:p>
        </p:txBody>
      </p:sp>
    </p:spTree>
    <p:extLst>
      <p:ext uri="{BB962C8B-B14F-4D97-AF65-F5344CB8AC3E}">
        <p14:creationId xmlns:p14="http://schemas.microsoft.com/office/powerpoint/2010/main" val="425398457"/>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54760" cy="634082"/>
          </a:xfrm>
        </p:spPr>
        <p:txBody>
          <a:bodyPr>
            <a:normAutofit fontScale="90000"/>
          </a:bodyPr>
          <a:lstStyle/>
          <a:p>
            <a:r>
              <a:rPr lang="en-GB" dirty="0"/>
              <a:t>Key Questions</a:t>
            </a:r>
          </a:p>
        </p:txBody>
      </p:sp>
      <p:sp>
        <p:nvSpPr>
          <p:cNvPr id="3" name="Content Placeholder 2"/>
          <p:cNvSpPr>
            <a:spLocks noGrp="1"/>
          </p:cNvSpPr>
          <p:nvPr>
            <p:ph idx="1"/>
          </p:nvPr>
        </p:nvSpPr>
        <p:spPr>
          <a:xfrm>
            <a:off x="251520" y="1052736"/>
            <a:ext cx="8435280" cy="4525963"/>
          </a:xfrm>
        </p:spPr>
        <p:txBody>
          <a:bodyPr>
            <a:noAutofit/>
          </a:bodyPr>
          <a:lstStyle/>
          <a:p>
            <a:pPr marL="514350" indent="-514350">
              <a:buFont typeface="+mj-lt"/>
              <a:buAutoNum type="arabicPeriod"/>
            </a:pPr>
            <a:r>
              <a:rPr lang="en-GB" dirty="0"/>
              <a:t>What happened after Jesus had been crucified?</a:t>
            </a:r>
          </a:p>
          <a:p>
            <a:pPr marL="514350" indent="-514350">
              <a:buFont typeface="+mj-lt"/>
              <a:buAutoNum type="arabicPeriod"/>
            </a:pPr>
            <a:r>
              <a:rPr lang="en-GB" dirty="0"/>
              <a:t>Read Luke 24:13 – 35. Either write an account of the story, as if you were Cleopas, or draw a comic strip cartoon with the title: The Journey to Emmaus.</a:t>
            </a:r>
          </a:p>
          <a:p>
            <a:pPr marL="514350" indent="-514350">
              <a:buFont typeface="+mj-lt"/>
              <a:buAutoNum type="arabicPeriod"/>
            </a:pPr>
            <a:r>
              <a:rPr lang="en-GB" dirty="0"/>
              <a:t>Describe the ascension.</a:t>
            </a:r>
          </a:p>
          <a:p>
            <a:pPr marL="514350" indent="-514350">
              <a:buFont typeface="+mj-lt"/>
              <a:buAutoNum type="arabicPeriod"/>
            </a:pPr>
            <a:r>
              <a:rPr lang="en-GB" b="1" dirty="0"/>
              <a:t>The ascension is just a made up story to show Jesus was special.</a:t>
            </a:r>
            <a:r>
              <a:rPr lang="en-GB" dirty="0"/>
              <a:t> Explain reasons for and against this statement, including what Christians might say.</a:t>
            </a:r>
            <a:endParaRPr lang="en-GB"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67722"/>
            <a:ext cx="3131840" cy="840998"/>
          </a:xfrm>
          <a:prstGeom prst="rect">
            <a:avLst/>
          </a:prstGeom>
        </p:spPr>
      </p:pic>
    </p:spTree>
    <p:extLst>
      <p:ext uri="{BB962C8B-B14F-4D97-AF65-F5344CB8AC3E}">
        <p14:creationId xmlns:p14="http://schemas.microsoft.com/office/powerpoint/2010/main" val="193171428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sz="3600" dirty="0"/>
              <a:t>Why is the resurrection important for Christians?</a:t>
            </a:r>
          </a:p>
          <a:p>
            <a:pPr marL="514350" indent="-514350">
              <a:buFont typeface="+mj-lt"/>
              <a:buAutoNum type="arabicPeriod"/>
            </a:pPr>
            <a:r>
              <a:rPr lang="en-GB" sz="3600" dirty="0"/>
              <a:t>How might believing in the resurrection affect the way people live their lives?</a:t>
            </a:r>
          </a:p>
          <a:p>
            <a:pPr marL="514350" indent="-514350">
              <a:buFont typeface="+mj-lt"/>
              <a:buAutoNum type="arabicPeriod"/>
            </a:pPr>
            <a:r>
              <a:rPr lang="en-GB" sz="3600" dirty="0"/>
              <a:t>Using the information in the table, evaluate the claim that ‘Jesus’ resurrection is a lie.’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4725144"/>
            <a:ext cx="2303140" cy="1772515"/>
          </a:xfrm>
          <a:prstGeom prst="rect">
            <a:avLst/>
          </a:prstGeom>
        </p:spPr>
      </p:pic>
    </p:spTree>
    <p:extLst>
      <p:ext uri="{BB962C8B-B14F-4D97-AF65-F5344CB8AC3E}">
        <p14:creationId xmlns:p14="http://schemas.microsoft.com/office/powerpoint/2010/main" val="424370323"/>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fontScale="92500" lnSpcReduction="1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Beliefs and Teachings about original sin and salvation including atonement.</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
        <p:nvSpPr>
          <p:cNvPr id="3" name="Title 2"/>
          <p:cNvSpPr>
            <a:spLocks noGrp="1"/>
          </p:cNvSpPr>
          <p:nvPr>
            <p:ph type="title"/>
          </p:nvPr>
        </p:nvSpPr>
        <p:spPr>
          <a:xfrm>
            <a:off x="493204" y="404664"/>
            <a:ext cx="8229600" cy="1143000"/>
          </a:xfrm>
        </p:spPr>
        <p:txBody>
          <a:bodyPr>
            <a:noAutofit/>
          </a:bodyPr>
          <a:lstStyle/>
          <a:p>
            <a:pPr algn="ctr"/>
            <a:r>
              <a:rPr lang="en-GB" sz="5700" u="sng" dirty="0">
                <a:solidFill>
                  <a:schemeClr val="tx1"/>
                </a:solidFill>
              </a:rPr>
              <a:t>The person of Jesus Christ</a:t>
            </a:r>
          </a:p>
        </p:txBody>
      </p:sp>
    </p:spTree>
    <p:extLst>
      <p:ext uri="{BB962C8B-B14F-4D97-AF65-F5344CB8AC3E}">
        <p14:creationId xmlns:p14="http://schemas.microsoft.com/office/powerpoint/2010/main" val="243832425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a:xfrm>
            <a:off x="295441" y="1417638"/>
            <a:ext cx="8229600" cy="4525963"/>
          </a:xfrm>
        </p:spPr>
        <p:txBody>
          <a:bodyPr/>
          <a:lstStyle/>
          <a:p>
            <a:pPr marL="514350" indent="-514350">
              <a:buFont typeface="+mj-lt"/>
              <a:buAutoNum type="arabicPeriod"/>
            </a:pPr>
            <a:r>
              <a:rPr lang="en-GB" dirty="0"/>
              <a:t>Explain what is meant by the terms </a:t>
            </a:r>
            <a:r>
              <a:rPr lang="en-GB" i="1" dirty="0"/>
              <a:t>original sin </a:t>
            </a:r>
            <a:r>
              <a:rPr lang="en-GB" dirty="0"/>
              <a:t>and </a:t>
            </a:r>
            <a:r>
              <a:rPr lang="en-GB" i="1" dirty="0"/>
              <a:t>salvation.</a:t>
            </a:r>
            <a:endParaRPr lang="en-GB" dirty="0"/>
          </a:p>
          <a:p>
            <a:pPr marL="514350" indent="-514350">
              <a:buFont typeface="+mj-lt"/>
              <a:buAutoNum type="arabicPeriod"/>
            </a:pPr>
            <a:r>
              <a:rPr lang="en-GB" dirty="0"/>
              <a:t>Some people think that God set Adam up to fail. What do you think they mean by this?</a:t>
            </a:r>
          </a:p>
          <a:p>
            <a:pPr marL="514350" indent="-514350">
              <a:buFont typeface="+mj-lt"/>
              <a:buAutoNum type="arabicPeriod"/>
            </a:pPr>
            <a:r>
              <a:rPr lang="en-GB" dirty="0"/>
              <a:t>Explain how different Christians have believed that human can earn a good relationship with God.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5804" y="3683920"/>
            <a:ext cx="1608684" cy="2623594"/>
          </a:xfrm>
          <a:prstGeom prst="rect">
            <a:avLst/>
          </a:prstGeom>
        </p:spPr>
      </p:pic>
    </p:spTree>
    <p:extLst>
      <p:ext uri="{BB962C8B-B14F-4D97-AF65-F5344CB8AC3E}">
        <p14:creationId xmlns:p14="http://schemas.microsoft.com/office/powerpoint/2010/main" val="365039920"/>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a:t>Key Questions</a:t>
            </a:r>
          </a:p>
        </p:txBody>
      </p:sp>
      <p:sp>
        <p:nvSpPr>
          <p:cNvPr id="3" name="Content Placeholder 2"/>
          <p:cNvSpPr>
            <a:spLocks noGrp="1"/>
          </p:cNvSpPr>
          <p:nvPr>
            <p:ph idx="1"/>
          </p:nvPr>
        </p:nvSpPr>
        <p:spPr>
          <a:xfrm>
            <a:off x="323528" y="1143000"/>
            <a:ext cx="8229600" cy="5544616"/>
          </a:xfrm>
        </p:spPr>
        <p:txBody>
          <a:bodyPr>
            <a:normAutofit/>
          </a:bodyPr>
          <a:lstStyle/>
          <a:p>
            <a:pPr marL="514350" indent="-514350">
              <a:buFont typeface="+mj-lt"/>
              <a:buAutoNum type="arabicPeriod"/>
            </a:pPr>
            <a:r>
              <a:rPr lang="en-GB" dirty="0"/>
              <a:t>What are meant by reconciliation and atonement?</a:t>
            </a:r>
          </a:p>
          <a:p>
            <a:pPr marL="514350" indent="-514350">
              <a:buFont typeface="+mj-lt"/>
              <a:buAutoNum type="arabicPeriod"/>
            </a:pPr>
            <a:r>
              <a:rPr lang="en-GB" dirty="0"/>
              <a:t>Explain how Christians believe human beings had separated themselves from God and how God addressed that problem.</a:t>
            </a:r>
          </a:p>
          <a:p>
            <a:pPr marL="514350" indent="-514350">
              <a:buFont typeface="+mj-lt"/>
              <a:buAutoNum type="arabicPeriod"/>
            </a:pPr>
            <a:r>
              <a:rPr lang="en-GB" b="1" dirty="0"/>
              <a:t>Christians should be prepared to follow Jesus even to death. </a:t>
            </a:r>
            <a:r>
              <a:rPr lang="en-GB" dirty="0"/>
              <a:t>Explore and analyse this statement, showing you have thought about more than one point of view.</a:t>
            </a:r>
            <a:endParaRPr lang="en-GB"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913" y="323857"/>
            <a:ext cx="1883087" cy="1638285"/>
          </a:xfrm>
          <a:prstGeom prst="rect">
            <a:avLst/>
          </a:prstGeom>
        </p:spPr>
      </p:pic>
    </p:spTree>
    <p:extLst>
      <p:ext uri="{BB962C8B-B14F-4D97-AF65-F5344CB8AC3E}">
        <p14:creationId xmlns:p14="http://schemas.microsoft.com/office/powerpoint/2010/main" val="10469754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GB" sz="6000" b="1" u="sng" dirty="0"/>
              <a:t>Agape</a:t>
            </a:r>
          </a:p>
        </p:txBody>
      </p:sp>
      <p:sp>
        <p:nvSpPr>
          <p:cNvPr id="5" name="Content Placeholder 4"/>
          <p:cNvSpPr>
            <a:spLocks noGrp="1"/>
          </p:cNvSpPr>
          <p:nvPr>
            <p:ph sz="half" idx="1"/>
          </p:nvPr>
        </p:nvSpPr>
        <p:spPr/>
        <p:txBody>
          <a:bodyPr>
            <a:normAutofit/>
          </a:bodyPr>
          <a:lstStyle/>
          <a:p>
            <a:r>
              <a:rPr lang="en-GB" sz="3200" dirty="0">
                <a:latin typeface="Arial" panose="020B0604020202020204" pitchFamily="34" charset="0"/>
                <a:cs typeface="Arial" panose="020B0604020202020204" pitchFamily="34" charset="0"/>
              </a:rPr>
              <a:t>God as loving.</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How God’s all loving nature is shown in the Bible</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24861" y="251655"/>
            <a:ext cx="3512693" cy="307360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171" y="3863181"/>
            <a:ext cx="3600400" cy="2700300"/>
          </a:xfrm>
          <a:prstGeom prst="rect">
            <a:avLst/>
          </a:prstGeom>
        </p:spPr>
      </p:pic>
    </p:spTree>
    <p:extLst>
      <p:ext uri="{BB962C8B-B14F-4D97-AF65-F5344CB8AC3E}">
        <p14:creationId xmlns:p14="http://schemas.microsoft.com/office/powerpoint/2010/main" val="3304985217"/>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88640"/>
            <a:ext cx="5248795" cy="6388532"/>
          </a:xfrm>
          <a:prstGeom prst="rect">
            <a:avLst/>
          </a:prstGeom>
        </p:spPr>
      </p:pic>
    </p:spTree>
    <p:extLst>
      <p:ext uri="{BB962C8B-B14F-4D97-AF65-F5344CB8AC3E}">
        <p14:creationId xmlns:p14="http://schemas.microsoft.com/office/powerpoint/2010/main" val="587373681"/>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9600" dirty="0"/>
              <a:t>PRACTICES</a:t>
            </a:r>
          </a:p>
        </p:txBody>
      </p:sp>
      <p:sp>
        <p:nvSpPr>
          <p:cNvPr id="4" name="Subtitle 3"/>
          <p:cNvSpPr>
            <a:spLocks noGrp="1"/>
          </p:cNvSpPr>
          <p:nvPr>
            <p:ph type="subTitle" idx="1"/>
          </p:nvPr>
        </p:nvSpPr>
        <p:spPr/>
        <p:txBody>
          <a:bodyPr/>
          <a:lstStyle/>
          <a:p>
            <a:r>
              <a:rPr lang="en-GB" dirty="0">
                <a:solidFill>
                  <a:schemeClr val="tx1"/>
                </a:solidFill>
              </a:rPr>
              <a:t>Christianity</a:t>
            </a:r>
          </a:p>
        </p:txBody>
      </p:sp>
    </p:spTree>
    <p:extLst>
      <p:ext uri="{BB962C8B-B14F-4D97-AF65-F5344CB8AC3E}">
        <p14:creationId xmlns:p14="http://schemas.microsoft.com/office/powerpoint/2010/main" val="1157874522"/>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5700" u="sng" dirty="0">
                <a:solidFill>
                  <a:schemeClr val="tx1"/>
                </a:solidFill>
              </a:rPr>
              <a:t>Worship and Festivals: Different forms of Worship</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lnSpcReduction="1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Liturgical, informal (non-liturgical) and private worship.</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Tree>
    <p:extLst>
      <p:ext uri="{BB962C8B-B14F-4D97-AF65-F5344CB8AC3E}">
        <p14:creationId xmlns:p14="http://schemas.microsoft.com/office/powerpoint/2010/main" val="3402438591"/>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Regular Liturgical Services</a:t>
            </a:r>
          </a:p>
        </p:txBody>
      </p:sp>
      <p:sp>
        <p:nvSpPr>
          <p:cNvPr id="3" name="Content Placeholder 2"/>
          <p:cNvSpPr>
            <a:spLocks noGrp="1"/>
          </p:cNvSpPr>
          <p:nvPr>
            <p:ph idx="1"/>
          </p:nvPr>
        </p:nvSpPr>
        <p:spPr/>
        <p:txBody>
          <a:bodyPr/>
          <a:lstStyle/>
          <a:p>
            <a:r>
              <a:rPr lang="en-GB" dirty="0"/>
              <a:t> </a:t>
            </a:r>
            <a:r>
              <a:rPr lang="en-GB" u="sng" dirty="0">
                <a:hlinkClick r:id="rId2"/>
              </a:rPr>
              <a:t>High Mass at S. Thomas’, Chester</a:t>
            </a:r>
            <a:endParaRPr lang="en-GB" dirty="0"/>
          </a:p>
          <a:p>
            <a:endParaRPr lang="en-GB" dirty="0"/>
          </a:p>
          <a:p>
            <a:r>
              <a:rPr lang="en-GB" u="sng" dirty="0">
                <a:hlinkClick r:id="rId3"/>
              </a:rPr>
              <a:t>Service of remembrance</a:t>
            </a:r>
            <a:r>
              <a:rPr lang="en-GB" dirty="0"/>
              <a:t> </a:t>
            </a:r>
          </a:p>
          <a:p>
            <a:endParaRPr lang="en-GB" dirty="0"/>
          </a:p>
          <a:p>
            <a:endParaRPr lang="en-GB" dirty="0"/>
          </a:p>
        </p:txBody>
      </p:sp>
    </p:spTree>
    <p:extLst>
      <p:ext uri="{BB962C8B-B14F-4D97-AF65-F5344CB8AC3E}">
        <p14:creationId xmlns:p14="http://schemas.microsoft.com/office/powerpoint/2010/main" val="3003080128"/>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GB" dirty="0"/>
              <a:t>Describe the key features of each of these types of worship.</a:t>
            </a:r>
          </a:p>
          <a:p>
            <a:pPr marL="514350" indent="-514350">
              <a:buFont typeface="+mj-lt"/>
              <a:buAutoNum type="arabicPeriod"/>
            </a:pPr>
            <a:r>
              <a:rPr lang="en-GB" dirty="0"/>
              <a:t>Explain the differences between these types of worship. Write your answer as a comparison using words like: however, whereas, but, and so on.</a:t>
            </a:r>
          </a:p>
          <a:p>
            <a:pPr marL="514350" indent="-514350">
              <a:buFont typeface="+mj-lt"/>
              <a:buAutoNum type="arabicPeriod"/>
            </a:pPr>
            <a:r>
              <a:rPr lang="en-GB" b="1" dirty="0"/>
              <a:t>It does not matter how worship is done.</a:t>
            </a:r>
            <a:r>
              <a:rPr lang="en-GB" dirty="0"/>
              <a:t> How might a Christian respond to this statement? Explain reasons to agree and disagree.</a:t>
            </a:r>
          </a:p>
        </p:txBody>
      </p:sp>
    </p:spTree>
    <p:extLst>
      <p:ext uri="{BB962C8B-B14F-4D97-AF65-F5344CB8AC3E}">
        <p14:creationId xmlns:p14="http://schemas.microsoft.com/office/powerpoint/2010/main" val="3680595325"/>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Pentecostal, Baptist or Quaker non-liturgical services </a:t>
            </a:r>
          </a:p>
        </p:txBody>
      </p:sp>
      <p:sp>
        <p:nvSpPr>
          <p:cNvPr id="3" name="Content Placeholder 2"/>
          <p:cNvSpPr>
            <a:spLocks noGrp="1"/>
          </p:cNvSpPr>
          <p:nvPr>
            <p:ph idx="1"/>
          </p:nvPr>
        </p:nvSpPr>
        <p:spPr/>
        <p:txBody>
          <a:bodyPr/>
          <a:lstStyle/>
          <a:p>
            <a:r>
              <a:rPr lang="en-GB" u="sng" dirty="0">
                <a:hlinkClick r:id="rId2"/>
              </a:rPr>
              <a:t>Running – one church Gloucester</a:t>
            </a:r>
            <a:endParaRPr lang="en-GB" u="sng" dirty="0"/>
          </a:p>
          <a:p>
            <a:endParaRPr lang="en-GB" u="sng" dirty="0"/>
          </a:p>
          <a:p>
            <a:r>
              <a:rPr lang="en-GB" u="sng" dirty="0">
                <a:hlinkClick r:id="rId3"/>
              </a:rPr>
              <a:t>Quaker beliefs</a:t>
            </a:r>
            <a:endParaRPr lang="en-GB" dirty="0"/>
          </a:p>
          <a:p>
            <a:endParaRPr lang="en-GB" dirty="0"/>
          </a:p>
        </p:txBody>
      </p:sp>
    </p:spTree>
    <p:extLst>
      <p:ext uri="{BB962C8B-B14F-4D97-AF65-F5344CB8AC3E}">
        <p14:creationId xmlns:p14="http://schemas.microsoft.com/office/powerpoint/2010/main" val="2495466039"/>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5700" u="sng" dirty="0">
                <a:solidFill>
                  <a:schemeClr val="tx1"/>
                </a:solidFill>
              </a:rPr>
              <a:t>Worship and Festivals: The Importance of Prayer</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appreciate The Lord’s Prayer, set prayers and informal prayer.</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4861" y="4725144"/>
            <a:ext cx="1371600" cy="1432560"/>
          </a:xfrm>
          <a:prstGeom prst="rect">
            <a:avLst/>
          </a:prstGeom>
        </p:spPr>
      </p:pic>
    </p:spTree>
    <p:extLst>
      <p:ext uri="{BB962C8B-B14F-4D97-AF65-F5344CB8AC3E}">
        <p14:creationId xmlns:p14="http://schemas.microsoft.com/office/powerpoint/2010/main" val="4071083839"/>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a:t>A Rosary</a:t>
            </a:r>
          </a:p>
        </p:txBody>
      </p:sp>
      <p:pic>
        <p:nvPicPr>
          <p:cNvPr id="2050" name="Picture 2" descr="http://www.usccb.org/image-library/images/how-to-pray-the-rosary-jpg.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146779"/>
            <a:ext cx="5544616" cy="5504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957107"/>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p:txBody>
          <a:bodyPr/>
          <a:lstStyle/>
          <a:p>
            <a:pPr marL="514350" indent="-514350">
              <a:buFont typeface="+mj-lt"/>
              <a:buAutoNum type="arabicPeriod"/>
            </a:pPr>
            <a:r>
              <a:rPr lang="en-GB" dirty="0"/>
              <a:t>Why is it important for many Christians to be able to worship privately?</a:t>
            </a:r>
          </a:p>
          <a:p>
            <a:pPr marL="514350" indent="-514350">
              <a:buFont typeface="+mj-lt"/>
              <a:buAutoNum type="arabicPeriod"/>
            </a:pPr>
            <a:r>
              <a:rPr lang="en-GB" dirty="0"/>
              <a:t>What is meditation? Why do people meditate?</a:t>
            </a:r>
          </a:p>
          <a:p>
            <a:pPr marL="514350" indent="-514350">
              <a:buFont typeface="+mj-lt"/>
              <a:buAutoNum type="arabicPeriod"/>
            </a:pPr>
            <a:r>
              <a:rPr lang="en-GB" dirty="0"/>
              <a:t>What is a rosary and how is it used?</a:t>
            </a:r>
          </a:p>
          <a:p>
            <a:pPr marL="514350" indent="-514350">
              <a:buFont typeface="+mj-lt"/>
              <a:buAutoNum type="arabicPeriod"/>
            </a:pPr>
            <a:r>
              <a:rPr lang="en-GB" b="1" dirty="0"/>
              <a:t>Private worship is more important than group worship.</a:t>
            </a:r>
            <a:r>
              <a:rPr lang="en-GB" dirty="0"/>
              <a:t> Explain arguments to agree and disagree, including religious arguments.</a:t>
            </a:r>
            <a:endParaRPr lang="en-GB" b="1" dirty="0"/>
          </a:p>
        </p:txBody>
      </p:sp>
      <p:pic>
        <p:nvPicPr>
          <p:cNvPr id="1028" name="Picture 4" descr="https://s-media-cache-ak0.pinimg.com/736x/d6/ce/51/d6ce5198eab32ab3c5c4e1e040b33a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2276872"/>
            <a:ext cx="1560149" cy="209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274837"/>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p:txBody>
          <a:bodyPr/>
          <a:lstStyle/>
          <a:p>
            <a:pPr marL="514350" indent="-514350">
              <a:buFont typeface="+mj-lt"/>
              <a:buAutoNum type="arabicPeriod"/>
            </a:pPr>
            <a:r>
              <a:rPr lang="en-GB" dirty="0"/>
              <a:t>Complete the table of Jesus’ teachings.</a:t>
            </a:r>
          </a:p>
          <a:p>
            <a:pPr marL="514350" indent="-514350">
              <a:buFont typeface="+mj-lt"/>
              <a:buAutoNum type="arabicPeriod"/>
            </a:pPr>
            <a:r>
              <a:rPr lang="en-GB" dirty="0"/>
              <a:t>Why do you think Christians believe prayer is important?</a:t>
            </a:r>
          </a:p>
          <a:p>
            <a:pPr marL="514350" indent="-514350">
              <a:buFont typeface="+mj-lt"/>
              <a:buAutoNum type="arabicPeriod"/>
            </a:pPr>
            <a:r>
              <a:rPr lang="en-GB" b="1" dirty="0"/>
              <a:t>God already knows our needs, so prayer is not needed. </a:t>
            </a:r>
            <a:r>
              <a:rPr lang="en-GB" dirty="0"/>
              <a:t>Give an opinion on this statement trying to show </a:t>
            </a:r>
            <a:r>
              <a:rPr lang="en-GB"/>
              <a:t>different viewpoints.</a:t>
            </a:r>
            <a:endParaRPr lang="en-GB" b="1" dirty="0"/>
          </a:p>
        </p:txBody>
      </p:sp>
      <p:pic>
        <p:nvPicPr>
          <p:cNvPr id="3074" name="Picture 2" descr="http://www.clipartbest.com/cliparts/eiM/8eR/eiM8eR6i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4149080"/>
            <a:ext cx="16573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5116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6000" b="1" u="sng" dirty="0"/>
              <a:t>Key Questions</a:t>
            </a:r>
          </a:p>
        </p:txBody>
      </p:sp>
      <p:sp>
        <p:nvSpPr>
          <p:cNvPr id="6" name="Content Placeholder 5"/>
          <p:cNvSpPr>
            <a:spLocks noGrp="1"/>
          </p:cNvSpPr>
          <p:nvPr>
            <p:ph idx="1"/>
          </p:nvPr>
        </p:nvSpPr>
        <p:spPr/>
        <p:txBody>
          <a:bodyPr>
            <a:normAutofit lnSpcReduction="10000"/>
          </a:bodyPr>
          <a:lstStyle/>
          <a:p>
            <a:pPr marL="514350" indent="-514350">
              <a:buFont typeface="+mj-lt"/>
              <a:buAutoNum type="arabicPeriod"/>
            </a:pPr>
            <a:r>
              <a:rPr lang="en-GB" dirty="0">
                <a:latin typeface="Arial" panose="020B0604020202020204" pitchFamily="34" charset="0"/>
                <a:cs typeface="Arial" panose="020B0604020202020204" pitchFamily="34" charset="0"/>
              </a:rPr>
              <a:t>Think about events that happen in the world. Make a table and list of those that might show God as loving and one of those that might suggest God is not loving. Make a table and list to show God’s power, or non-power.</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Extension for each one explain your reasons for your decisions</a:t>
            </a:r>
          </a:p>
        </p:txBody>
      </p:sp>
    </p:spTree>
    <p:extLst>
      <p:ext uri="{BB962C8B-B14F-4D97-AF65-F5344CB8AC3E}">
        <p14:creationId xmlns:p14="http://schemas.microsoft.com/office/powerpoint/2010/main" val="3906293066"/>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Worship and Festivals: The role and meaning of sacraments</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meaning of sacrament. The rite of infant baptism</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Tree>
    <p:extLst>
      <p:ext uri="{BB962C8B-B14F-4D97-AF65-F5344CB8AC3E}">
        <p14:creationId xmlns:p14="http://schemas.microsoft.com/office/powerpoint/2010/main" val="2983423503"/>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85"/>
            <a:ext cx="8229600" cy="1143000"/>
          </a:xfrm>
        </p:spPr>
        <p:txBody>
          <a:bodyPr/>
          <a:lstStyle/>
          <a:p>
            <a:r>
              <a:rPr lang="en-GB" dirty="0"/>
              <a:t>Sacraments</a:t>
            </a:r>
          </a:p>
        </p:txBody>
      </p:sp>
      <p:pic>
        <p:nvPicPr>
          <p:cNvPr id="4098" name="Picture 2" descr="https://image.shutterstock.com/z/stock-vector-symbols-of-the-seven-sacraments-of-the-catholic-church-on-stained-glass-windows-color-vector-37985908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122254"/>
            <a:ext cx="8569493" cy="651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919954"/>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p:txBody>
          <a:bodyPr/>
          <a:lstStyle/>
          <a:p>
            <a:pPr marL="514350" indent="-514350">
              <a:buFont typeface="+mj-lt"/>
              <a:buAutoNum type="arabicPeriod"/>
            </a:pPr>
            <a:r>
              <a:rPr lang="en-GB" dirty="0"/>
              <a:t>What is a sacrament? Name all seven.</a:t>
            </a:r>
          </a:p>
          <a:p>
            <a:pPr marL="514350" indent="-514350">
              <a:buFont typeface="+mj-lt"/>
              <a:buAutoNum type="arabicPeriod"/>
            </a:pPr>
            <a:r>
              <a:rPr lang="en-GB" dirty="0"/>
              <a:t>How does belief in the sacraments differ within Christianity?</a:t>
            </a:r>
          </a:p>
          <a:p>
            <a:pPr marL="514350" indent="-514350">
              <a:buFont typeface="+mj-lt"/>
              <a:buAutoNum type="arabicPeriod"/>
            </a:pPr>
            <a:r>
              <a:rPr lang="en-GB" b="1" dirty="0"/>
              <a:t>The most important sacrament is that of baptism.</a:t>
            </a:r>
            <a:r>
              <a:rPr lang="en-GB" dirty="0"/>
              <a:t> How far might a Christian agree with this statement? Explain </a:t>
            </a:r>
            <a:r>
              <a:rPr lang="en-GB"/>
              <a:t>your arguments.</a:t>
            </a:r>
            <a:endParaRPr lang="en-GB" b="1"/>
          </a:p>
        </p:txBody>
      </p:sp>
    </p:spTree>
    <p:extLst>
      <p:ext uri="{BB962C8B-B14F-4D97-AF65-F5344CB8AC3E}">
        <p14:creationId xmlns:p14="http://schemas.microsoft.com/office/powerpoint/2010/main" val="3709878393"/>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2386608" cy="1143000"/>
          </a:xfrm>
        </p:spPr>
        <p:txBody>
          <a:bodyPr>
            <a:normAutofit fontScale="90000"/>
          </a:bodyPr>
          <a:lstStyle/>
          <a:p>
            <a:r>
              <a:rPr lang="en-GB" dirty="0"/>
              <a:t>Key Questions</a:t>
            </a:r>
          </a:p>
        </p:txBody>
      </p:sp>
      <p:sp>
        <p:nvSpPr>
          <p:cNvPr id="6" name="Content Placeholder 5"/>
          <p:cNvSpPr>
            <a:spLocks noGrp="1"/>
          </p:cNvSpPr>
          <p:nvPr>
            <p:ph sz="half" idx="2"/>
          </p:nvPr>
        </p:nvSpPr>
        <p:spPr>
          <a:xfrm>
            <a:off x="3491880" y="38155"/>
            <a:ext cx="5652120" cy="4666530"/>
          </a:xfrm>
        </p:spPr>
        <p:txBody>
          <a:bodyPr>
            <a:noAutofit/>
          </a:bodyPr>
          <a:lstStyle/>
          <a:p>
            <a:pPr marL="514350" indent="-514350">
              <a:buFont typeface="+mj-lt"/>
              <a:buAutoNum type="arabicPeriod"/>
            </a:pPr>
            <a:r>
              <a:rPr lang="en-GB" dirty="0"/>
              <a:t>Explain why each of the sacraments is considered to be important.</a:t>
            </a:r>
          </a:p>
          <a:p>
            <a:pPr marL="514350" indent="-514350">
              <a:buFont typeface="+mj-lt"/>
              <a:buAutoNum type="arabicPeriod"/>
            </a:pPr>
            <a:r>
              <a:rPr lang="en-GB" dirty="0"/>
              <a:t>How might a believer’s life be influenced through keeping the sacraments?</a:t>
            </a:r>
          </a:p>
          <a:p>
            <a:pPr marL="514350" indent="-514350">
              <a:buFont typeface="+mj-lt"/>
              <a:buAutoNum type="arabicPeriod"/>
            </a:pPr>
            <a:r>
              <a:rPr lang="en-GB" dirty="0"/>
              <a:t>Why do some Christians not believe in the sacraments?</a:t>
            </a:r>
          </a:p>
          <a:p>
            <a:pPr marL="514350" indent="-514350">
              <a:buFont typeface="+mj-lt"/>
              <a:buAutoNum type="arabicPeriod"/>
            </a:pPr>
            <a:r>
              <a:rPr lang="en-GB" dirty="0"/>
              <a:t>What do you think is most important for Christian: believing the right things, receiving the sacraments, praying regularly? Is there anything that should be more important fro a Christian than any of these?</a:t>
            </a:r>
          </a:p>
        </p:txBody>
      </p:sp>
      <p:pic>
        <p:nvPicPr>
          <p:cNvPr id="5122" name="Picture 2" descr="https://bishopbarbersj.files.wordpress.com/2015/02/img_4338.jpg?w=300&amp;h=23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556792"/>
            <a:ext cx="3491880" cy="463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188126"/>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Worship and Festivals: The role and meaning of sacraments</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rite of infant and believers’ baptism.</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pic>
        <p:nvPicPr>
          <p:cNvPr id="6146" name="Picture 2" descr="http://images.clipartpanda.com/baptism-20clipart-52244887ac2f7130271d56163257b5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645" y="4049535"/>
            <a:ext cx="1942159"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939744"/>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Key Questions</a:t>
            </a:r>
          </a:p>
        </p:txBody>
      </p:sp>
      <p:sp>
        <p:nvSpPr>
          <p:cNvPr id="6" name="Content Placeholder 5"/>
          <p:cNvSpPr>
            <a:spLocks noGrp="1"/>
          </p:cNvSpPr>
          <p:nvPr>
            <p:ph sz="half" idx="2"/>
          </p:nvPr>
        </p:nvSpPr>
        <p:spPr/>
        <p:txBody>
          <a:bodyPr/>
          <a:lstStyle/>
          <a:p>
            <a:pPr marL="514350" indent="-514350">
              <a:buFont typeface="+mj-lt"/>
              <a:buAutoNum type="arabicPeriod"/>
            </a:pPr>
            <a:r>
              <a:rPr lang="en-GB" dirty="0"/>
              <a:t>Describe Jesus’ baptism.</a:t>
            </a:r>
          </a:p>
          <a:p>
            <a:pPr marL="514350" indent="-514350">
              <a:buFont typeface="+mj-lt"/>
              <a:buAutoNum type="arabicPeriod"/>
            </a:pPr>
            <a:r>
              <a:rPr lang="en-GB" dirty="0"/>
              <a:t>Why did Jesus’ disciples carry out baptisms?</a:t>
            </a:r>
          </a:p>
          <a:p>
            <a:pPr marL="514350" indent="-514350">
              <a:buFont typeface="+mj-lt"/>
              <a:buAutoNum type="arabicPeriod"/>
            </a:pPr>
            <a:r>
              <a:rPr lang="en-GB" dirty="0"/>
              <a:t>Explain why Christians believe baptism is important.</a:t>
            </a:r>
          </a:p>
        </p:txBody>
      </p:sp>
      <p:pic>
        <p:nvPicPr>
          <p:cNvPr id="8194" name="Picture 2" descr="https://img.clipartfest.com/f563c0407ab43cfc61827c9847f50400_-21-jesus-in-the-storm-gifts-of-the-holy-spirit-clip-art_696-681.jpe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403860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baptism clip ar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4927818"/>
            <a:ext cx="1818928" cy="16323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religiocando.it/fileXLS/giochi_2011/immagini_disegni/battesimo_ges%C3%B9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274638"/>
            <a:ext cx="1484784" cy="164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593284"/>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sz="half" idx="1"/>
          </p:nvPr>
        </p:nvSpPr>
        <p:spPr>
          <a:xfrm>
            <a:off x="433472" y="1268760"/>
            <a:ext cx="4498567" cy="5400600"/>
          </a:xfrm>
        </p:spPr>
        <p:txBody>
          <a:bodyPr>
            <a:normAutofit lnSpcReduction="10000"/>
          </a:bodyPr>
          <a:lstStyle/>
          <a:p>
            <a:pPr marL="514350" indent="-514350">
              <a:buFont typeface="+mj-lt"/>
              <a:buAutoNum type="arabicPeriod"/>
            </a:pPr>
            <a:r>
              <a:rPr lang="en-GB" dirty="0"/>
              <a:t>What is infant baptism?</a:t>
            </a:r>
          </a:p>
          <a:p>
            <a:pPr marL="514350" indent="-514350">
              <a:buFont typeface="+mj-lt"/>
              <a:buAutoNum type="arabicPeriod"/>
            </a:pPr>
            <a:r>
              <a:rPr lang="en-GB" dirty="0"/>
              <a:t>Describe the features of an infant baptism.</a:t>
            </a:r>
          </a:p>
          <a:p>
            <a:pPr marL="514350" indent="-514350">
              <a:buFont typeface="+mj-lt"/>
              <a:buAutoNum type="arabicPeriod"/>
            </a:pPr>
            <a:r>
              <a:rPr lang="en-GB" dirty="0"/>
              <a:t>Explain why infant baptism is important in Christianity.</a:t>
            </a:r>
          </a:p>
          <a:p>
            <a:pPr marL="514350" indent="-514350">
              <a:buFont typeface="+mj-lt"/>
              <a:buAutoNum type="arabicPeriod"/>
            </a:pPr>
            <a:r>
              <a:rPr lang="en-GB" dirty="0"/>
              <a:t>Why do you think different denominations have different ways of carrying out this ritual? Do you think it matters that they do different things</a:t>
            </a:r>
          </a:p>
        </p:txBody>
      </p:sp>
      <p:pic>
        <p:nvPicPr>
          <p:cNvPr id="5" name="Picture 2" descr="Related image">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76056" y="1371083"/>
            <a:ext cx="3754760" cy="4984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805857"/>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3394720" cy="562074"/>
          </a:xfrm>
        </p:spPr>
        <p:txBody>
          <a:bodyPr>
            <a:normAutofit fontScale="90000"/>
          </a:bodyPr>
          <a:lstStyle/>
          <a:p>
            <a:pPr algn="l"/>
            <a:r>
              <a:rPr lang="en-GB" dirty="0"/>
              <a:t>Key Questions</a:t>
            </a:r>
          </a:p>
        </p:txBody>
      </p:sp>
      <p:sp>
        <p:nvSpPr>
          <p:cNvPr id="5" name="Content Placeholder 4"/>
          <p:cNvSpPr>
            <a:spLocks noGrp="1"/>
          </p:cNvSpPr>
          <p:nvPr>
            <p:ph sz="half" idx="1"/>
          </p:nvPr>
        </p:nvSpPr>
        <p:spPr/>
        <p:txBody>
          <a:bodyPr>
            <a:normAutofit fontScale="92500" lnSpcReduction="10000"/>
          </a:bodyPr>
          <a:lstStyle/>
          <a:p>
            <a:endParaRPr lang="en-GB"/>
          </a:p>
        </p:txBody>
      </p:sp>
      <p:sp>
        <p:nvSpPr>
          <p:cNvPr id="6" name="Content Placeholder 5"/>
          <p:cNvSpPr>
            <a:spLocks noGrp="1"/>
          </p:cNvSpPr>
          <p:nvPr>
            <p:ph sz="half" idx="2"/>
          </p:nvPr>
        </p:nvSpPr>
        <p:spPr>
          <a:xfrm>
            <a:off x="4495800" y="274638"/>
            <a:ext cx="4038600" cy="6250706"/>
          </a:xfrm>
        </p:spPr>
        <p:txBody>
          <a:bodyPr>
            <a:normAutofit fontScale="92500" lnSpcReduction="10000"/>
          </a:bodyPr>
          <a:lstStyle/>
          <a:p>
            <a:pPr marL="514350" indent="-514350">
              <a:buFont typeface="+mj-lt"/>
              <a:buAutoNum type="arabicPeriod"/>
            </a:pPr>
            <a:r>
              <a:rPr lang="en-GB" dirty="0"/>
              <a:t>What is meant by believers’ baptism?</a:t>
            </a:r>
          </a:p>
          <a:p>
            <a:pPr marL="514350" indent="-514350">
              <a:buFont typeface="+mj-lt"/>
              <a:buAutoNum type="arabicPeriod"/>
            </a:pPr>
            <a:r>
              <a:rPr lang="en-GB" dirty="0"/>
              <a:t>Describe the key features of a believers’ baptism.</a:t>
            </a:r>
          </a:p>
          <a:p>
            <a:pPr marL="514350" indent="-514350">
              <a:buFont typeface="+mj-lt"/>
              <a:buAutoNum type="arabicPeriod"/>
            </a:pPr>
            <a:r>
              <a:rPr lang="en-GB" dirty="0"/>
              <a:t>Explain why some Christians think baptism should only happen to young </a:t>
            </a:r>
            <a:r>
              <a:rPr lang="en-GB" dirty="0" err="1"/>
              <a:t>peopke</a:t>
            </a:r>
            <a:r>
              <a:rPr lang="en-GB" dirty="0"/>
              <a:t> and adults.</a:t>
            </a:r>
          </a:p>
          <a:p>
            <a:pPr marL="514350" indent="-514350">
              <a:buFont typeface="+mj-lt"/>
              <a:buAutoNum type="arabicPeriod"/>
            </a:pPr>
            <a:r>
              <a:rPr lang="en-GB" b="1" dirty="0"/>
              <a:t>All Christians should be baptised. </a:t>
            </a:r>
            <a:r>
              <a:rPr lang="en-GB" dirty="0"/>
              <a:t>Do you agree with this statement? Explain arguments for and against it, including religious arguments</a:t>
            </a:r>
            <a:endParaRPr lang="en-GB" b="1" dirty="0"/>
          </a:p>
        </p:txBody>
      </p:sp>
      <p:pic>
        <p:nvPicPr>
          <p:cNvPr id="7176" name="Picture 8" descr="Image result for baptism clip ar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56" y="1600200"/>
            <a:ext cx="3497088" cy="374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89483"/>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Worship and Festivals: Eucharist / Holy Communion</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fontScale="85000" lnSpcReduction="2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sacramental nature of Holy Communion and the way it influences Church of England / Roman Catholic churches.</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Tree>
    <p:extLst>
      <p:ext uri="{BB962C8B-B14F-4D97-AF65-F5344CB8AC3E}">
        <p14:creationId xmlns:p14="http://schemas.microsoft.com/office/powerpoint/2010/main" val="253829089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Last Supper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65139"/>
            <a:ext cx="8229600" cy="4396085"/>
          </a:xfrm>
        </p:spPr>
      </p:pic>
    </p:spTree>
    <p:extLst>
      <p:ext uri="{BB962C8B-B14F-4D97-AF65-F5344CB8AC3E}">
        <p14:creationId xmlns:p14="http://schemas.microsoft.com/office/powerpoint/2010/main" val="222942203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5616" y="1268760"/>
            <a:ext cx="6840760" cy="2554545"/>
          </a:xfrm>
          <a:prstGeom prst="rect">
            <a:avLst/>
          </a:prstGeom>
          <a:solidFill>
            <a:srgbClr val="FFFF00"/>
          </a:solidFill>
          <a:ln>
            <a:solidFill>
              <a:schemeClr val="tx1"/>
            </a:solidFill>
          </a:ln>
        </p:spPr>
        <p:txBody>
          <a:bodyPr wrap="square" rtlCol="0">
            <a:spAutoFit/>
          </a:bodyPr>
          <a:lstStyle/>
          <a:p>
            <a:r>
              <a:rPr lang="en-GB" sz="3200" b="1" dirty="0">
                <a:latin typeface="Arial" panose="020B0604020202020204" pitchFamily="34" charset="0"/>
                <a:cs typeface="Arial" panose="020B0604020202020204" pitchFamily="34" charset="0"/>
              </a:rPr>
              <a:t>All suffering can be used to show God’s love.</a:t>
            </a:r>
          </a:p>
          <a:p>
            <a:endParaRPr lang="en-GB" sz="3200" b="1"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Do you agree with that statement? Explain your answer.</a:t>
            </a:r>
          </a:p>
        </p:txBody>
      </p:sp>
    </p:spTree>
    <p:extLst>
      <p:ext uri="{BB962C8B-B14F-4D97-AF65-F5344CB8AC3E}">
        <p14:creationId xmlns:p14="http://schemas.microsoft.com/office/powerpoint/2010/main" val="3907075219"/>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GB" dirty="0"/>
              <a:t>Outline the story of the Last Supper.</a:t>
            </a:r>
          </a:p>
          <a:p>
            <a:pPr marL="514350" indent="-514350">
              <a:buFont typeface="+mj-lt"/>
              <a:buAutoNum type="arabicPeriod"/>
            </a:pPr>
            <a:r>
              <a:rPr lang="en-GB" dirty="0"/>
              <a:t>What do you think Jesus’ disciples might have thought at the time?</a:t>
            </a:r>
          </a:p>
          <a:p>
            <a:pPr marL="514350" indent="-514350">
              <a:buFont typeface="+mj-lt"/>
              <a:buAutoNum type="arabicPeriod"/>
            </a:pPr>
            <a:r>
              <a:rPr lang="en-GB" dirty="0"/>
              <a:t>What are the central features of most Eucharist celebrations?</a:t>
            </a:r>
          </a:p>
          <a:p>
            <a:pPr marL="514350" indent="-514350">
              <a:buFont typeface="+mj-lt"/>
              <a:buAutoNum type="arabicPeriod"/>
            </a:pPr>
            <a:r>
              <a:rPr lang="en-GB" b="1" dirty="0"/>
              <a:t>The Eucharist is the most important part of Christian living. </a:t>
            </a:r>
            <a:r>
              <a:rPr lang="en-GB" dirty="0"/>
              <a:t>What do you think about this statement? Argue for and against it, including using religious arguments.</a:t>
            </a:r>
            <a:endParaRPr lang="en-GB"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6207" y="21495"/>
            <a:ext cx="2137793" cy="1846332"/>
          </a:xfrm>
          <a:prstGeom prst="rect">
            <a:avLst/>
          </a:prstGeom>
        </p:spPr>
      </p:pic>
    </p:spTree>
    <p:extLst>
      <p:ext uri="{BB962C8B-B14F-4D97-AF65-F5344CB8AC3E}">
        <p14:creationId xmlns:p14="http://schemas.microsoft.com/office/powerpoint/2010/main" val="1517391153"/>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Worship and Festivals: Eucharist / Holy Communion</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fontScale="92500" lnSpcReduction="2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sacramental nature of Holy Communion and the way it influences Orthodox churches.</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Tree>
    <p:extLst>
      <p:ext uri="{BB962C8B-B14F-4D97-AF65-F5344CB8AC3E}">
        <p14:creationId xmlns:p14="http://schemas.microsoft.com/office/powerpoint/2010/main" val="3059296607"/>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3610744" cy="1143000"/>
          </a:xfrm>
        </p:spPr>
        <p:txBody>
          <a:bodyPr/>
          <a:lstStyle/>
          <a:p>
            <a:r>
              <a:rPr lang="en-GB" dirty="0"/>
              <a:t>Key Questions</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074459"/>
            <a:ext cx="4038600" cy="3577444"/>
          </a:xfrm>
        </p:spPr>
      </p:pic>
      <p:sp>
        <p:nvSpPr>
          <p:cNvPr id="6" name="Content Placeholder 5"/>
          <p:cNvSpPr>
            <a:spLocks noGrp="1"/>
          </p:cNvSpPr>
          <p:nvPr>
            <p:ph sz="half" idx="2"/>
          </p:nvPr>
        </p:nvSpPr>
        <p:spPr>
          <a:xfrm>
            <a:off x="4716016" y="476672"/>
            <a:ext cx="4038600" cy="6048672"/>
          </a:xfrm>
        </p:spPr>
        <p:txBody>
          <a:bodyPr>
            <a:normAutofit lnSpcReduction="10000"/>
          </a:bodyPr>
          <a:lstStyle/>
          <a:p>
            <a:pPr marL="514350" indent="-514350">
              <a:buFont typeface="+mj-lt"/>
              <a:buAutoNum type="arabicPeriod"/>
            </a:pPr>
            <a:r>
              <a:rPr lang="en-GB" dirty="0"/>
              <a:t>Giving examples, explain the different beliefs about the bread and wine.</a:t>
            </a:r>
          </a:p>
          <a:p>
            <a:pPr marL="514350" indent="-514350">
              <a:buFont typeface="+mj-lt"/>
              <a:buAutoNum type="arabicPeriod"/>
            </a:pPr>
            <a:r>
              <a:rPr lang="en-GB" dirty="0"/>
              <a:t>Why is it important for many Christians to participate in this service?</a:t>
            </a:r>
          </a:p>
          <a:p>
            <a:pPr marL="514350" indent="-514350">
              <a:buFont typeface="+mj-lt"/>
              <a:buAutoNum type="arabicPeriod"/>
            </a:pPr>
            <a:r>
              <a:rPr lang="en-GB" dirty="0"/>
              <a:t>Explain how participating in the ritual of Eucharist might have an impact on a believers' daily life.</a:t>
            </a:r>
          </a:p>
        </p:txBody>
      </p:sp>
    </p:spTree>
    <p:extLst>
      <p:ext uri="{BB962C8B-B14F-4D97-AF65-F5344CB8AC3E}">
        <p14:creationId xmlns:p14="http://schemas.microsoft.com/office/powerpoint/2010/main" val="2254921731"/>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Worship and Festivals: Eucharist / Holy Communion</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fontScale="92500" lnSpcReduction="2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sacramental nature of Holy Communion and the way it influences Baptist and Pentecostal churches.</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Tree>
    <p:extLst>
      <p:ext uri="{BB962C8B-B14F-4D97-AF65-F5344CB8AC3E}">
        <p14:creationId xmlns:p14="http://schemas.microsoft.com/office/powerpoint/2010/main" val="2256901688"/>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Worship and Festivals: The Role of Pilgrimage</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fontScale="92500" lnSpcReduction="1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importance of pilgrimage with two contrasting examples Lourdes and Iona.</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Tree>
    <p:extLst>
      <p:ext uri="{BB962C8B-B14F-4D97-AF65-F5344CB8AC3E}">
        <p14:creationId xmlns:p14="http://schemas.microsoft.com/office/powerpoint/2010/main" val="835591619"/>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Pilgrimage</a:t>
            </a:r>
          </a:p>
        </p:txBody>
      </p:sp>
      <p:sp>
        <p:nvSpPr>
          <p:cNvPr id="7" name="Text Placeholder 6"/>
          <p:cNvSpPr>
            <a:spLocks noGrp="1"/>
          </p:cNvSpPr>
          <p:nvPr>
            <p:ph type="body" idx="1"/>
          </p:nvPr>
        </p:nvSpPr>
        <p:spPr/>
        <p:txBody>
          <a:bodyPr>
            <a:normAutofit fontScale="92500" lnSpcReduction="20000"/>
          </a:bodyPr>
          <a:lstStyle/>
          <a:p>
            <a:r>
              <a:rPr lang="en-GB" dirty="0">
                <a:hlinkClick r:id="rId2"/>
              </a:rPr>
              <a:t>https://www.youtube.com/watch?v=7xNUkYL1_Po</a:t>
            </a:r>
            <a:r>
              <a:rPr lang="en-GB" dirty="0"/>
              <a:t> </a:t>
            </a:r>
          </a:p>
        </p:txBody>
      </p:sp>
      <p:sp>
        <p:nvSpPr>
          <p:cNvPr id="9" name="Text Placeholder 8"/>
          <p:cNvSpPr>
            <a:spLocks noGrp="1"/>
          </p:cNvSpPr>
          <p:nvPr>
            <p:ph type="body" sz="quarter" idx="3"/>
          </p:nvPr>
        </p:nvSpPr>
        <p:spPr/>
        <p:txBody>
          <a:bodyPr>
            <a:noAutofit/>
          </a:bodyPr>
          <a:lstStyle/>
          <a:p>
            <a:r>
              <a:rPr lang="en-GB" sz="3600" dirty="0"/>
              <a:t>Key Questions</a:t>
            </a:r>
          </a:p>
        </p:txBody>
      </p:sp>
      <p:sp>
        <p:nvSpPr>
          <p:cNvPr id="10" name="Content Placeholder 9"/>
          <p:cNvSpPr>
            <a:spLocks noGrp="1"/>
          </p:cNvSpPr>
          <p:nvPr>
            <p:ph sz="quarter" idx="4"/>
          </p:nvPr>
        </p:nvSpPr>
        <p:spPr/>
        <p:txBody>
          <a:bodyPr>
            <a:noAutofit/>
          </a:bodyPr>
          <a:lstStyle/>
          <a:p>
            <a:pPr marL="457200" indent="-457200">
              <a:buFont typeface="+mj-lt"/>
              <a:buAutoNum type="arabicPeriod"/>
            </a:pPr>
            <a:r>
              <a:rPr lang="en-GB" sz="3200" dirty="0"/>
              <a:t>What is pilgrimage?</a:t>
            </a:r>
          </a:p>
          <a:p>
            <a:pPr marL="457200" indent="-457200">
              <a:buFont typeface="+mj-lt"/>
              <a:buAutoNum type="arabicPeriod"/>
            </a:pPr>
            <a:r>
              <a:rPr lang="en-GB" sz="3200" dirty="0"/>
              <a:t>Give the names of two Christian places of pilgrimage.</a:t>
            </a:r>
          </a:p>
          <a:p>
            <a:pPr marL="457200" indent="-457200">
              <a:buFont typeface="+mj-lt"/>
              <a:buAutoNum type="arabicPeriod"/>
            </a:pPr>
            <a:r>
              <a:rPr lang="en-GB" sz="3200" dirty="0"/>
              <a:t>Explain why Lourdes is a place of pilgrimage for some Christians.</a:t>
            </a:r>
          </a:p>
        </p:txBody>
      </p:sp>
      <p:pic>
        <p:nvPicPr>
          <p:cNvPr id="13"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 y="2803790"/>
            <a:ext cx="4040188" cy="2693458"/>
          </a:xfrm>
        </p:spPr>
      </p:pic>
    </p:spTree>
    <p:extLst>
      <p:ext uri="{BB962C8B-B14F-4D97-AF65-F5344CB8AC3E}">
        <p14:creationId xmlns:p14="http://schemas.microsoft.com/office/powerpoint/2010/main" val="195831755"/>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Key Questions</a:t>
            </a:r>
          </a:p>
        </p:txBody>
      </p:sp>
      <p:sp>
        <p:nvSpPr>
          <p:cNvPr id="8" name="Content Placeholder 7"/>
          <p:cNvSpPr>
            <a:spLocks noGrp="1"/>
          </p:cNvSpPr>
          <p:nvPr>
            <p:ph idx="1"/>
          </p:nvPr>
        </p:nvSpPr>
        <p:spPr>
          <a:xfrm>
            <a:off x="436031" y="2332037"/>
            <a:ext cx="8229600" cy="4525963"/>
          </a:xfrm>
        </p:spPr>
        <p:txBody>
          <a:bodyPr>
            <a:normAutofit fontScale="92500"/>
          </a:bodyPr>
          <a:lstStyle/>
          <a:p>
            <a:pPr marL="514350" indent="-514350">
              <a:buFont typeface="+mj-lt"/>
              <a:buAutoNum type="arabicPeriod"/>
            </a:pPr>
            <a:r>
              <a:rPr lang="en-GB" dirty="0"/>
              <a:t>What do people do when they go to Lourdes?</a:t>
            </a:r>
          </a:p>
          <a:p>
            <a:pPr marL="514350" indent="-514350">
              <a:buFont typeface="+mj-lt"/>
              <a:buAutoNum type="arabicPeriod"/>
            </a:pPr>
            <a:r>
              <a:rPr lang="en-GB" dirty="0"/>
              <a:t>Why do you think people go to Lourdes? Try to give four reasons.</a:t>
            </a:r>
          </a:p>
          <a:p>
            <a:pPr marL="514350" indent="-514350">
              <a:buFont typeface="+mj-lt"/>
              <a:buAutoNum type="arabicPeriod"/>
            </a:pPr>
            <a:r>
              <a:rPr lang="en-GB" dirty="0"/>
              <a:t>On the Lourdes website there are claims that people have been cured. What is your opinion of these claims? Give reasons for your answer.</a:t>
            </a:r>
          </a:p>
          <a:p>
            <a:pPr marL="514350" indent="-514350">
              <a:buFont typeface="+mj-lt"/>
              <a:buAutoNum type="arabicPeriod"/>
            </a:pPr>
            <a:r>
              <a:rPr lang="en-GB" dirty="0"/>
              <a:t>Why might other people claim the opposite view to your own.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88640"/>
            <a:ext cx="1565207" cy="2057399"/>
          </a:xfrm>
          <a:prstGeom prst="rect">
            <a:avLst/>
          </a:prstGeom>
        </p:spPr>
      </p:pic>
    </p:spTree>
    <p:extLst>
      <p:ext uri="{BB962C8B-B14F-4D97-AF65-F5344CB8AC3E}">
        <p14:creationId xmlns:p14="http://schemas.microsoft.com/office/powerpoint/2010/main" val="3943996702"/>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Iona, an ancient centre of pilgrimage.</a:t>
            </a:r>
          </a:p>
        </p:txBody>
      </p:sp>
      <p:sp>
        <p:nvSpPr>
          <p:cNvPr id="8" name="Text Placeholder 7"/>
          <p:cNvSpPr>
            <a:spLocks noGrp="1"/>
          </p:cNvSpPr>
          <p:nvPr>
            <p:ph type="body" idx="1"/>
          </p:nvPr>
        </p:nvSpPr>
        <p:spPr/>
        <p:txBody>
          <a:bodyPr>
            <a:normAutofit fontScale="92500" lnSpcReduction="20000"/>
          </a:bodyPr>
          <a:lstStyle/>
          <a:p>
            <a:r>
              <a:rPr lang="en-GB" dirty="0">
                <a:hlinkClick r:id="rId2"/>
              </a:rPr>
              <a:t>http://www.bbc.co.uk/education/clips/z4r6yrd</a:t>
            </a:r>
            <a:r>
              <a:rPr lang="en-GB" dirty="0"/>
              <a:t> </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301" y="2635524"/>
            <a:ext cx="4039985" cy="3029989"/>
          </a:xfrm>
        </p:spPr>
      </p:pic>
      <p:sp>
        <p:nvSpPr>
          <p:cNvPr id="9" name="Text Placeholder 8"/>
          <p:cNvSpPr>
            <a:spLocks noGrp="1"/>
          </p:cNvSpPr>
          <p:nvPr>
            <p:ph type="body" sz="quarter" idx="3"/>
          </p:nvPr>
        </p:nvSpPr>
        <p:spPr>
          <a:xfrm>
            <a:off x="4645025" y="1181463"/>
            <a:ext cx="4041775" cy="639762"/>
          </a:xfrm>
        </p:spPr>
        <p:txBody>
          <a:bodyPr>
            <a:normAutofit/>
          </a:bodyPr>
          <a:lstStyle/>
          <a:p>
            <a:r>
              <a:rPr lang="en-GB" sz="3200" dirty="0"/>
              <a:t>Book of </a:t>
            </a:r>
            <a:r>
              <a:rPr lang="en-GB" sz="3200" dirty="0" err="1"/>
              <a:t>Kells</a:t>
            </a:r>
            <a:endParaRPr lang="en-GB" sz="3200" dirty="0"/>
          </a:p>
        </p:txBody>
      </p:sp>
      <p:pic>
        <p:nvPicPr>
          <p:cNvPr id="11" name="Content Placeholder 10"/>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860032" y="1829128"/>
            <a:ext cx="3672408" cy="4720743"/>
          </a:xfrm>
        </p:spPr>
      </p:pic>
    </p:spTree>
    <p:extLst>
      <p:ext uri="{BB962C8B-B14F-4D97-AF65-F5344CB8AC3E}">
        <p14:creationId xmlns:p14="http://schemas.microsoft.com/office/powerpoint/2010/main" val="1235444755"/>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Key Questions</a:t>
            </a:r>
          </a:p>
        </p:txBody>
      </p:sp>
      <p:sp>
        <p:nvSpPr>
          <p:cNvPr id="8" name="Content Placeholder 7"/>
          <p:cNvSpPr>
            <a:spLocks noGrp="1"/>
          </p:cNvSpPr>
          <p:nvPr>
            <p:ph idx="1"/>
          </p:nvPr>
        </p:nvSpPr>
        <p:spPr/>
        <p:txBody>
          <a:bodyPr>
            <a:normAutofit lnSpcReduction="10000"/>
          </a:bodyPr>
          <a:lstStyle/>
          <a:p>
            <a:pPr marL="514350" indent="-514350">
              <a:buFont typeface="+mj-lt"/>
              <a:buAutoNum type="arabicPeriod"/>
            </a:pPr>
            <a:r>
              <a:rPr lang="en-GB" dirty="0"/>
              <a:t> How did Iona become a place of pilgrimage?</a:t>
            </a:r>
          </a:p>
          <a:p>
            <a:pPr marL="514350" indent="-514350">
              <a:buFont typeface="+mj-lt"/>
              <a:buAutoNum type="arabicPeriod"/>
            </a:pPr>
            <a:r>
              <a:rPr lang="en-GB" dirty="0"/>
              <a:t>How has Iona’s status as a place of pilgrimage changed over time?</a:t>
            </a:r>
          </a:p>
          <a:p>
            <a:pPr marL="514350" indent="-514350">
              <a:buFont typeface="+mj-lt"/>
              <a:buAutoNum type="arabicPeriod"/>
            </a:pPr>
            <a:r>
              <a:rPr lang="en-GB" dirty="0"/>
              <a:t>Describe the Iona community set up by George Macleod.</a:t>
            </a:r>
          </a:p>
          <a:p>
            <a:pPr marL="514350" indent="-514350">
              <a:buFont typeface="+mj-lt"/>
              <a:buAutoNum type="arabicPeriod"/>
            </a:pPr>
            <a:r>
              <a:rPr lang="en-GB" b="1" dirty="0"/>
              <a:t>All Christians should make a pilgrimage to a holy place. </a:t>
            </a:r>
            <a:r>
              <a:rPr lang="en-GB" dirty="0"/>
              <a:t>Analyse and evaluate this statement. Give arguments to agree and disagree, including religious arguments.</a:t>
            </a:r>
            <a:endParaRPr lang="en-GB" b="1" dirty="0"/>
          </a:p>
        </p:txBody>
      </p:sp>
    </p:spTree>
    <p:extLst>
      <p:ext uri="{BB962C8B-B14F-4D97-AF65-F5344CB8AC3E}">
        <p14:creationId xmlns:p14="http://schemas.microsoft.com/office/powerpoint/2010/main" val="1723362194"/>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765175"/>
            <a:ext cx="8229600" cy="1143000"/>
          </a:xfrm>
        </p:spPr>
        <p:txBody>
          <a:bodyPr>
            <a:normAutofit fontScale="90000"/>
          </a:bodyPr>
          <a:lstStyle/>
          <a:p>
            <a:pPr algn="l"/>
            <a:r>
              <a:rPr lang="en-GB" dirty="0"/>
              <a:t>Evaluate the claim that going on pilgrimage is just an excuse for having a holiday.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3871" y="3383065"/>
            <a:ext cx="2304256" cy="2304256"/>
          </a:xfrm>
          <a:prstGeom prst="rect">
            <a:avLst/>
          </a:prstGeom>
        </p:spPr>
      </p:pic>
      <p:sp>
        <p:nvSpPr>
          <p:cNvPr id="5" name="Cloud Callout 4"/>
          <p:cNvSpPr/>
          <p:nvPr/>
        </p:nvSpPr>
        <p:spPr>
          <a:xfrm>
            <a:off x="6128466" y="2276872"/>
            <a:ext cx="2664296" cy="2088232"/>
          </a:xfrm>
          <a:prstGeom prst="cloudCallout">
            <a:avLst>
              <a:gd name="adj1" fmla="val -78554"/>
              <a:gd name="adj2" fmla="val 3783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loud Callout 5"/>
          <p:cNvSpPr/>
          <p:nvPr/>
        </p:nvSpPr>
        <p:spPr>
          <a:xfrm>
            <a:off x="499236" y="2276872"/>
            <a:ext cx="2664296" cy="1999963"/>
          </a:xfrm>
          <a:prstGeom prst="cloudCallout">
            <a:avLst>
              <a:gd name="adj1" fmla="val 75888"/>
              <a:gd name="adj2" fmla="val 462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444208" y="2708920"/>
            <a:ext cx="1872208" cy="954107"/>
          </a:xfrm>
          <a:prstGeom prst="rect">
            <a:avLst/>
          </a:prstGeom>
          <a:noFill/>
        </p:spPr>
        <p:txBody>
          <a:bodyPr wrap="square" rtlCol="0">
            <a:spAutoFit/>
          </a:bodyPr>
          <a:lstStyle/>
          <a:p>
            <a:r>
              <a:rPr lang="en-GB" sz="2800" dirty="0"/>
              <a:t>Going on pilgrimage?</a:t>
            </a:r>
          </a:p>
        </p:txBody>
      </p:sp>
      <p:sp>
        <p:nvSpPr>
          <p:cNvPr id="8" name="TextBox 7"/>
          <p:cNvSpPr txBox="1"/>
          <p:nvPr/>
        </p:nvSpPr>
        <p:spPr>
          <a:xfrm>
            <a:off x="937886" y="2647364"/>
            <a:ext cx="1973917" cy="1077218"/>
          </a:xfrm>
          <a:prstGeom prst="rect">
            <a:avLst/>
          </a:prstGeom>
          <a:noFill/>
        </p:spPr>
        <p:txBody>
          <a:bodyPr wrap="square" rtlCol="0">
            <a:spAutoFit/>
          </a:bodyPr>
          <a:lstStyle/>
          <a:p>
            <a:r>
              <a:rPr lang="en-GB" sz="3200" dirty="0"/>
              <a:t>Giving to charity?</a:t>
            </a:r>
          </a:p>
        </p:txBody>
      </p:sp>
    </p:spTree>
    <p:extLst>
      <p:ext uri="{BB962C8B-B14F-4D97-AF65-F5344CB8AC3E}">
        <p14:creationId xmlns:p14="http://schemas.microsoft.com/office/powerpoint/2010/main" val="40955570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a:t>God is Just</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1484784"/>
            <a:ext cx="7089455" cy="5011930"/>
          </a:xfrm>
        </p:spPr>
      </p:pic>
    </p:spTree>
    <p:extLst>
      <p:ext uri="{BB962C8B-B14F-4D97-AF65-F5344CB8AC3E}">
        <p14:creationId xmlns:p14="http://schemas.microsoft.com/office/powerpoint/2010/main" val="988976368"/>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Worship and Festivals: The Role of Celebrations</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importance of Christmas.</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7791">
            <a:off x="6986605" y="1407839"/>
            <a:ext cx="1880183" cy="15567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4869160"/>
            <a:ext cx="1140032" cy="1412776"/>
          </a:xfrm>
          <a:prstGeom prst="rect">
            <a:avLst/>
          </a:prstGeom>
        </p:spPr>
      </p:pic>
    </p:spTree>
    <p:extLst>
      <p:ext uri="{BB962C8B-B14F-4D97-AF65-F5344CB8AC3E}">
        <p14:creationId xmlns:p14="http://schemas.microsoft.com/office/powerpoint/2010/main" val="720721353"/>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95536" y="332656"/>
            <a:ext cx="6073775" cy="6215063"/>
          </a:xfrm>
        </p:spPr>
      </p:pic>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3979" y="1799047"/>
            <a:ext cx="2538296" cy="3282280"/>
          </a:xfrm>
          <a:prstGeom prst="rect">
            <a:avLst/>
          </a:prstGeom>
        </p:spPr>
      </p:pic>
    </p:spTree>
    <p:extLst>
      <p:ext uri="{BB962C8B-B14F-4D97-AF65-F5344CB8AC3E}">
        <p14:creationId xmlns:p14="http://schemas.microsoft.com/office/powerpoint/2010/main" val="2709348664"/>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normAutofit/>
          </a:bodyPr>
          <a:lstStyle/>
          <a:p>
            <a:r>
              <a:rPr lang="en-GB" dirty="0"/>
              <a:t>Key Questions</a:t>
            </a:r>
          </a:p>
        </p:txBody>
      </p:sp>
      <p:sp>
        <p:nvSpPr>
          <p:cNvPr id="4" name="Content Placeholder 3"/>
          <p:cNvSpPr>
            <a:spLocks noGrp="1"/>
          </p:cNvSpPr>
          <p:nvPr>
            <p:ph idx="1"/>
          </p:nvPr>
        </p:nvSpPr>
        <p:spPr>
          <a:xfrm>
            <a:off x="468497" y="1836435"/>
            <a:ext cx="8229600" cy="4525963"/>
          </a:xfrm>
        </p:spPr>
        <p:txBody>
          <a:bodyPr>
            <a:normAutofit fontScale="92500" lnSpcReduction="20000"/>
          </a:bodyPr>
          <a:lstStyle/>
          <a:p>
            <a:pPr marL="514350" indent="-514350">
              <a:buFont typeface="+mj-lt"/>
              <a:buAutoNum type="arabicPeriod"/>
            </a:pPr>
            <a:r>
              <a:rPr lang="en-GB" dirty="0"/>
              <a:t>What does Christmas celebrate?</a:t>
            </a:r>
          </a:p>
          <a:p>
            <a:pPr marL="514350" indent="-514350">
              <a:buFont typeface="+mj-lt"/>
              <a:buAutoNum type="arabicPeriod"/>
            </a:pPr>
            <a:r>
              <a:rPr lang="en-GB" dirty="0"/>
              <a:t>Given that 25 December is unlikely to have been the real date of Jesus’ birth, explain why that date was chosen.</a:t>
            </a:r>
          </a:p>
          <a:p>
            <a:pPr marL="514350" indent="-514350">
              <a:buFont typeface="+mj-lt"/>
              <a:buAutoNum type="arabicPeriod"/>
            </a:pPr>
            <a:r>
              <a:rPr lang="en-GB" dirty="0"/>
              <a:t>Evaluate these statements. In your answers you should give developed arguments for and against the statement, including Christian teachings, and reach a justified conclusion.</a:t>
            </a:r>
          </a:p>
          <a:p>
            <a:pPr marL="0" indent="0">
              <a:buNone/>
            </a:pPr>
            <a:r>
              <a:rPr lang="en-GB" dirty="0"/>
              <a:t>Statement 1 –</a:t>
            </a:r>
            <a:r>
              <a:rPr lang="en-GB" b="1" dirty="0"/>
              <a:t> Christmas is only important because it shows Jesus to have been special.</a:t>
            </a:r>
          </a:p>
          <a:p>
            <a:pPr marL="0" indent="0">
              <a:buNone/>
            </a:pPr>
            <a:r>
              <a:rPr lang="en-GB" dirty="0"/>
              <a:t>Statement 2 </a:t>
            </a:r>
            <a:r>
              <a:rPr lang="en-GB" b="1" dirty="0"/>
              <a:t>– Christmas is too commercialised.</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311" y="116632"/>
            <a:ext cx="1728727" cy="155976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26" y="116632"/>
            <a:ext cx="1671266" cy="1512168"/>
          </a:xfrm>
          <a:prstGeom prst="rect">
            <a:avLst/>
          </a:prstGeom>
        </p:spPr>
      </p:pic>
    </p:spTree>
    <p:extLst>
      <p:ext uri="{BB962C8B-B14F-4D97-AF65-F5344CB8AC3E}">
        <p14:creationId xmlns:p14="http://schemas.microsoft.com/office/powerpoint/2010/main" val="809051127"/>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Worship and Festivals: The Role of Celebrations</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importance of Easter.</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954" y="4581128"/>
            <a:ext cx="2952328" cy="2114756"/>
          </a:xfrm>
          <a:prstGeom prst="rect">
            <a:avLst/>
          </a:prstGeom>
        </p:spPr>
      </p:pic>
    </p:spTree>
    <p:extLst>
      <p:ext uri="{BB962C8B-B14F-4D97-AF65-F5344CB8AC3E}">
        <p14:creationId xmlns:p14="http://schemas.microsoft.com/office/powerpoint/2010/main" val="2261760741"/>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5496" y="-164098"/>
            <a:ext cx="8229600" cy="1143000"/>
          </a:xfrm>
        </p:spPr>
        <p:txBody>
          <a:bodyPr/>
          <a:lstStyle/>
          <a:p>
            <a:r>
              <a:rPr lang="en-GB" dirty="0"/>
              <a:t>Key Questions</a:t>
            </a:r>
          </a:p>
        </p:txBody>
      </p:sp>
      <p:sp>
        <p:nvSpPr>
          <p:cNvPr id="5" name="Content Placeholder 4"/>
          <p:cNvSpPr>
            <a:spLocks noGrp="1"/>
          </p:cNvSpPr>
          <p:nvPr>
            <p:ph idx="1"/>
          </p:nvPr>
        </p:nvSpPr>
        <p:spPr>
          <a:xfrm>
            <a:off x="435496" y="761610"/>
            <a:ext cx="8229600" cy="4525963"/>
          </a:xfrm>
        </p:spPr>
        <p:txBody>
          <a:bodyPr>
            <a:normAutofit/>
          </a:bodyPr>
          <a:lstStyle/>
          <a:p>
            <a:pPr marL="514350" indent="-514350">
              <a:buFont typeface="+mj-lt"/>
              <a:buAutoNum type="arabicPeriod"/>
            </a:pPr>
            <a:r>
              <a:rPr lang="en-GB" dirty="0"/>
              <a:t>Describe the events of Holy Week.</a:t>
            </a:r>
          </a:p>
          <a:p>
            <a:pPr marL="514350" indent="-514350">
              <a:buFont typeface="+mj-lt"/>
              <a:buAutoNum type="arabicPeriod"/>
            </a:pPr>
            <a:r>
              <a:rPr lang="en-GB" dirty="0"/>
              <a:t>How do Christians show the importance of Good Friday?</a:t>
            </a:r>
          </a:p>
          <a:p>
            <a:pPr marL="514350" indent="-514350">
              <a:buFont typeface="+mj-lt"/>
              <a:buAutoNum type="arabicPeriod"/>
            </a:pPr>
            <a:r>
              <a:rPr lang="en-GB" b="1" dirty="0"/>
              <a:t>Jesus’ sacrifice was the greatest sacrifice ever.</a:t>
            </a:r>
            <a:r>
              <a:rPr lang="en-GB" dirty="0"/>
              <a:t> Do you agree </a:t>
            </a:r>
            <a:r>
              <a:rPr lang="en-GB" dirty="0" err="1"/>
              <a:t>agree</a:t>
            </a:r>
            <a:r>
              <a:rPr lang="en-GB" dirty="0"/>
              <a:t> with this statement? Explain your opinion.</a:t>
            </a:r>
            <a:endParaRPr lang="en-GB"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4173550"/>
            <a:ext cx="4499992" cy="222804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127230"/>
            <a:ext cx="1268760" cy="1268760"/>
          </a:xfrm>
          <a:prstGeom prst="rect">
            <a:avLst/>
          </a:prstGeom>
        </p:spPr>
      </p:pic>
    </p:spTree>
    <p:extLst>
      <p:ext uri="{BB962C8B-B14F-4D97-AF65-F5344CB8AC3E}">
        <p14:creationId xmlns:p14="http://schemas.microsoft.com/office/powerpoint/2010/main" val="4078788567"/>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Questions</a:t>
            </a:r>
          </a:p>
        </p:txBody>
      </p:sp>
      <p:sp>
        <p:nvSpPr>
          <p:cNvPr id="3" name="Content Placeholder 2"/>
          <p:cNvSpPr>
            <a:spLocks noGrp="1"/>
          </p:cNvSpPr>
          <p:nvPr>
            <p:ph idx="1"/>
          </p:nvPr>
        </p:nvSpPr>
        <p:spPr/>
        <p:txBody>
          <a:bodyPr/>
          <a:lstStyle/>
          <a:p>
            <a:pPr marL="514350" indent="-514350">
              <a:buFont typeface="+mj-lt"/>
              <a:buAutoNum type="arabicPeriod"/>
            </a:pPr>
            <a:r>
              <a:rPr lang="en-GB" dirty="0"/>
              <a:t>What is the Easter Vigil and what happened?</a:t>
            </a:r>
          </a:p>
          <a:p>
            <a:pPr marL="514350" indent="-514350">
              <a:buFont typeface="+mj-lt"/>
              <a:buAutoNum type="arabicPeriod"/>
            </a:pPr>
            <a:r>
              <a:rPr lang="en-GB" dirty="0"/>
              <a:t>Explain why Easter is important for Christians.</a:t>
            </a:r>
          </a:p>
          <a:p>
            <a:pPr marL="514350" indent="-514350">
              <a:buFont typeface="+mj-lt"/>
              <a:buAutoNum type="arabicPeriod"/>
            </a:pPr>
            <a:r>
              <a:rPr lang="en-GB" b="1" dirty="0"/>
              <a:t>Easter should be the happiest time of the year for Christians.</a:t>
            </a:r>
            <a:r>
              <a:rPr lang="en-GB" dirty="0"/>
              <a:t> How far do you agree with this statement? Explain arguments to agree and disagree.</a:t>
            </a:r>
            <a:endParaRPr lang="en-GB"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4869160"/>
            <a:ext cx="3678206" cy="1988840"/>
          </a:xfrm>
          <a:prstGeom prst="rect">
            <a:avLst/>
          </a:prstGeom>
        </p:spPr>
      </p:pic>
    </p:spTree>
    <p:extLst>
      <p:ext uri="{BB962C8B-B14F-4D97-AF65-F5344CB8AC3E}">
        <p14:creationId xmlns:p14="http://schemas.microsoft.com/office/powerpoint/2010/main" val="2952087657"/>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a:t>Other Easter celebrations by Christians in the Western churches.</a:t>
            </a:r>
          </a:p>
        </p:txBody>
      </p:sp>
      <p:sp>
        <p:nvSpPr>
          <p:cNvPr id="3" name="Content Placeholder 2"/>
          <p:cNvSpPr>
            <a:spLocks noGrp="1"/>
          </p:cNvSpPr>
          <p:nvPr>
            <p:ph idx="1"/>
          </p:nvPr>
        </p:nvSpPr>
        <p:spPr/>
        <p:txBody>
          <a:bodyPr/>
          <a:lstStyle/>
          <a:p>
            <a:pPr marL="514350" indent="-514350">
              <a:buFont typeface="+mj-lt"/>
              <a:buAutoNum type="arabicPeriod"/>
            </a:pPr>
            <a:r>
              <a:rPr lang="en-GB" dirty="0"/>
              <a:t>Describe some of the ways that Christians celebrate on Easter Sunday.</a:t>
            </a:r>
          </a:p>
          <a:p>
            <a:pPr marL="514350" indent="-514350">
              <a:buFont typeface="+mj-lt"/>
              <a:buAutoNum type="arabicPeriod"/>
            </a:pPr>
            <a:r>
              <a:rPr lang="en-GB" dirty="0"/>
              <a:t>Do you think it is important to celebrate religious festivals in a way which engages children? Explain why.</a:t>
            </a:r>
          </a:p>
        </p:txBody>
      </p:sp>
    </p:spTree>
    <p:extLst>
      <p:ext uri="{BB962C8B-B14F-4D97-AF65-F5344CB8AC3E}">
        <p14:creationId xmlns:p14="http://schemas.microsoft.com/office/powerpoint/2010/main" val="375723835"/>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04" y="404664"/>
            <a:ext cx="8229600" cy="1143000"/>
          </a:xfrm>
        </p:spPr>
        <p:txBody>
          <a:bodyPr>
            <a:noAutofit/>
          </a:bodyPr>
          <a:lstStyle/>
          <a:p>
            <a:pPr algn="ctr"/>
            <a:r>
              <a:rPr lang="en-GB" sz="4800" u="sng" dirty="0">
                <a:solidFill>
                  <a:schemeClr val="tx1"/>
                </a:solidFill>
              </a:rPr>
              <a:t>The Role of the Church in the Wider Community</a:t>
            </a:r>
          </a:p>
        </p:txBody>
      </p:sp>
      <p:sp>
        <p:nvSpPr>
          <p:cNvPr id="2" name="Content Placeholder 1"/>
          <p:cNvSpPr>
            <a:spLocks noGrp="1"/>
          </p:cNvSpPr>
          <p:nvPr>
            <p:ph idx="1"/>
          </p:nvPr>
        </p:nvSpPr>
        <p:spPr>
          <a:xfrm>
            <a:off x="323528" y="2132856"/>
            <a:ext cx="8568952" cy="4248472"/>
          </a:xfrm>
          <a:solidFill>
            <a:schemeClr val="bg1"/>
          </a:solidFill>
          <a:ln>
            <a:solidFill>
              <a:schemeClr val="accent1"/>
            </a:solidFill>
          </a:ln>
        </p:spPr>
        <p:txBody>
          <a:bodyPr>
            <a:normAutofit fontScale="85000" lnSpcReduction="20000"/>
          </a:bodyPr>
          <a:lstStyle/>
          <a:p>
            <a:pPr>
              <a:buNone/>
            </a:pPr>
            <a:r>
              <a:rPr lang="en-GB" sz="5800" b="1" dirty="0">
                <a:latin typeface="Calibri" pitchFamily="34" charset="0"/>
              </a:rPr>
              <a:t>L/O:</a:t>
            </a:r>
            <a:endParaRPr lang="en-GB" sz="5800" dirty="0">
              <a:latin typeface="Calibri" pitchFamily="34" charset="0"/>
            </a:endParaRPr>
          </a:p>
          <a:p>
            <a:pPr>
              <a:buNone/>
            </a:pPr>
            <a:r>
              <a:rPr lang="en-GB" sz="5800" dirty="0">
                <a:latin typeface="Calibri" pitchFamily="34" charset="0"/>
              </a:rPr>
              <a:t>  To understand the importance of the Church in the local community.</a:t>
            </a:r>
          </a:p>
          <a:p>
            <a:pPr>
              <a:buNone/>
            </a:pPr>
            <a:r>
              <a:rPr lang="en-GB" sz="5800" dirty="0">
                <a:latin typeface="Calibri" pitchFamily="34" charset="0"/>
              </a:rPr>
              <a:t>Food Banks</a:t>
            </a:r>
          </a:p>
          <a:p>
            <a:pPr>
              <a:buNone/>
            </a:pPr>
            <a:r>
              <a:rPr lang="en-GB" sz="5800" dirty="0">
                <a:latin typeface="Calibri" pitchFamily="34" charset="0"/>
              </a:rPr>
              <a:t>Street Pastors</a:t>
            </a:r>
            <a:endParaRPr lang="en-GB" sz="5700" dirty="0">
              <a:latin typeface="Calibri" pitchFamily="34" charset="0"/>
            </a:endParaRPr>
          </a:p>
          <a:p>
            <a:pPr>
              <a:buNone/>
            </a:pPr>
            <a:endParaRPr lang="en-GB" sz="5400" dirty="0">
              <a:latin typeface="Calibri" pitchFamily="34" charset="0"/>
            </a:endParaRPr>
          </a:p>
          <a:p>
            <a:pPr>
              <a:buNone/>
            </a:pPr>
            <a:endParaRPr lang="en-GB" sz="5400" dirty="0">
              <a:latin typeface="Calibri" pitchFamily="34" charset="0"/>
            </a:endParaRPr>
          </a:p>
          <a:p>
            <a:pPr>
              <a:buNone/>
            </a:pPr>
            <a:endParaRPr lang="en-GB" sz="5000" dirty="0">
              <a:latin typeface="Calibri" pitchFamily="34" charset="0"/>
            </a:endParaRPr>
          </a:p>
          <a:p>
            <a:pPr>
              <a:buNone/>
            </a:pPr>
            <a:endParaRPr lang="en-GB" dirty="0"/>
          </a:p>
        </p:txBody>
      </p:sp>
    </p:spTree>
    <p:extLst>
      <p:ext uri="{BB962C8B-B14F-4D97-AF65-F5344CB8AC3E}">
        <p14:creationId xmlns:p14="http://schemas.microsoft.com/office/powerpoint/2010/main" val="3325335524"/>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266"/>
            <a:ext cx="8229600" cy="1143000"/>
          </a:xfrm>
        </p:spPr>
        <p:txBody>
          <a:bodyPr>
            <a:normAutofit fontScale="90000"/>
          </a:bodyPr>
          <a:lstStyle/>
          <a:p>
            <a:pPr algn="l"/>
            <a:r>
              <a:rPr lang="en-GB" dirty="0"/>
              <a:t>The role of the church in the local community.</a:t>
            </a:r>
          </a:p>
        </p:txBody>
      </p:sp>
      <p:sp>
        <p:nvSpPr>
          <p:cNvPr id="3" name="Content Placeholder 2"/>
          <p:cNvSpPr>
            <a:spLocks noGrp="1"/>
          </p:cNvSpPr>
          <p:nvPr>
            <p:ph idx="1"/>
          </p:nvPr>
        </p:nvSpPr>
        <p:spPr>
          <a:xfrm>
            <a:off x="33055" y="1187058"/>
            <a:ext cx="9145016" cy="4525963"/>
          </a:xfrm>
        </p:spPr>
        <p:txBody>
          <a:bodyPr>
            <a:noAutofit/>
          </a:bodyPr>
          <a:lstStyle/>
          <a:p>
            <a:pPr marL="514350" indent="-514350">
              <a:buFont typeface="+mj-lt"/>
              <a:buAutoNum type="arabicPeriod"/>
            </a:pPr>
            <a:r>
              <a:rPr lang="en-GB" sz="2800" dirty="0"/>
              <a:t>Explain why Christian groups try to help their communities.</a:t>
            </a:r>
          </a:p>
          <a:p>
            <a:pPr marL="514350" indent="-514350">
              <a:buFont typeface="+mj-lt"/>
              <a:buAutoNum type="arabicPeriod"/>
            </a:pPr>
            <a:r>
              <a:rPr lang="en-GB" sz="2800" dirty="0"/>
              <a:t>Explain how Christians might respond to vulnerable people in their local communities.</a:t>
            </a:r>
          </a:p>
          <a:p>
            <a:pPr marL="514350" indent="-514350">
              <a:buFont typeface="+mj-lt"/>
              <a:buAutoNum type="arabicPeriod"/>
            </a:pPr>
            <a:r>
              <a:rPr lang="en-GB" sz="2800" dirty="0"/>
              <a:t>Explain how a belief in Jesus as </a:t>
            </a:r>
            <a:r>
              <a:rPr lang="en-GB" sz="2800" dirty="0" err="1"/>
              <a:t>arole</a:t>
            </a:r>
            <a:r>
              <a:rPr lang="en-GB" sz="2800" dirty="0"/>
              <a:t> model might make a Christian do more for the “sinners and outcasts” of our society.</a:t>
            </a:r>
          </a:p>
          <a:p>
            <a:pPr marL="514350" indent="-514350">
              <a:buFont typeface="+mj-lt"/>
              <a:buAutoNum type="arabicPeriod"/>
            </a:pPr>
            <a:r>
              <a:rPr lang="en-GB" sz="2800" b="1" dirty="0"/>
              <a:t>Christians should focus on their religion and their family, not interfere in other people’s lives.</a:t>
            </a:r>
            <a:r>
              <a:rPr lang="en-GB" sz="2800" dirty="0"/>
              <a:t> What do you think of this statement? Present arguments to agree and disagree with it, showing you have thought about more than one point of view.</a:t>
            </a:r>
            <a:endParaRPr lang="en-GB" sz="2800" b="1" dirty="0"/>
          </a:p>
        </p:txBody>
      </p:sp>
    </p:spTree>
    <p:extLst>
      <p:ext uri="{BB962C8B-B14F-4D97-AF65-F5344CB8AC3E}">
        <p14:creationId xmlns:p14="http://schemas.microsoft.com/office/powerpoint/2010/main" val="1891889419"/>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Street Pastors</a:t>
            </a:r>
          </a:p>
        </p:txBody>
      </p:sp>
      <p:sp>
        <p:nvSpPr>
          <p:cNvPr id="3" name="Content Placeholder 2"/>
          <p:cNvSpPr>
            <a:spLocks noGrp="1"/>
          </p:cNvSpPr>
          <p:nvPr>
            <p:ph idx="1"/>
          </p:nvPr>
        </p:nvSpPr>
        <p:spPr>
          <a:xfrm>
            <a:off x="452442" y="1196752"/>
            <a:ext cx="8229600" cy="4525963"/>
          </a:xfrm>
        </p:spPr>
        <p:txBody>
          <a:bodyPr>
            <a:noAutofit/>
          </a:bodyPr>
          <a:lstStyle/>
          <a:p>
            <a:pPr marL="514350" indent="-514350">
              <a:buFont typeface="+mj-lt"/>
              <a:buAutoNum type="arabicPeriod"/>
            </a:pPr>
            <a:r>
              <a:rPr lang="en-GB" dirty="0"/>
              <a:t>Describe the work of street pastors.</a:t>
            </a:r>
          </a:p>
          <a:p>
            <a:pPr marL="514350" indent="-514350">
              <a:buFont typeface="+mj-lt"/>
              <a:buAutoNum type="arabicPeriod"/>
            </a:pPr>
            <a:r>
              <a:rPr lang="en-GB" dirty="0"/>
              <a:t>Explain why there are street pastors</a:t>
            </a:r>
          </a:p>
          <a:p>
            <a:pPr marL="514350" indent="-514350">
              <a:buFont typeface="+mj-lt"/>
              <a:buAutoNum type="arabicPeriod"/>
            </a:pPr>
            <a:r>
              <a:rPr lang="en-GB" dirty="0"/>
              <a:t>Explain the work of the Society of St Vincent de Paul.</a:t>
            </a:r>
          </a:p>
          <a:p>
            <a:pPr marL="514350" indent="-514350">
              <a:buFont typeface="+mj-lt"/>
              <a:buAutoNum type="arabicPeriod"/>
            </a:pPr>
            <a:r>
              <a:rPr lang="en-GB" dirty="0"/>
              <a:t>Explain why organisations such as Food Banks, Salvation Army, Day Centres are important in society and to religion.</a:t>
            </a:r>
          </a:p>
          <a:p>
            <a:pPr marL="0" indent="0">
              <a:buNone/>
            </a:pPr>
            <a:r>
              <a:rPr lang="en-GB" dirty="0">
                <a:hlinkClick r:id="rId2"/>
              </a:rPr>
              <a:t>www.streetpastors.org</a:t>
            </a:r>
            <a:endParaRPr lang="en-GB" dirty="0"/>
          </a:p>
          <a:p>
            <a:pPr marL="0" indent="0">
              <a:buNone/>
            </a:pPr>
            <a:r>
              <a:rPr lang="en-GB" dirty="0">
                <a:hlinkClick r:id="rId3"/>
              </a:rPr>
              <a:t>www.svp.org.uk</a:t>
            </a:r>
            <a:r>
              <a:rPr lang="en-GB" dirty="0"/>
              <a:t> </a:t>
            </a:r>
          </a:p>
        </p:txBody>
      </p:sp>
    </p:spTree>
    <p:extLst>
      <p:ext uri="{BB962C8B-B14F-4D97-AF65-F5344CB8AC3E}">
        <p14:creationId xmlns:p14="http://schemas.microsoft.com/office/powerpoint/2010/main" val="1195135231"/>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TotalTime>
  <Words>4534</Words>
  <Application>Microsoft Office PowerPoint</Application>
  <PresentationFormat>On-screen Show (4:3)</PresentationFormat>
  <Paragraphs>464</Paragraphs>
  <Slides>114</Slides>
  <Notes>2</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114</vt:i4>
      </vt:variant>
    </vt:vector>
  </HeadingPairs>
  <TitlesOfParts>
    <vt:vector size="120" baseType="lpstr">
      <vt:lpstr>Arial</vt:lpstr>
      <vt:lpstr>Arial Rounded MT Bold</vt:lpstr>
      <vt:lpstr>Calibri</vt:lpstr>
      <vt:lpstr>Cambria Math</vt:lpstr>
      <vt:lpstr>Comic Sans MS</vt:lpstr>
      <vt:lpstr>Office Theme</vt:lpstr>
      <vt:lpstr>BELIEFS AND TEACHINGS</vt:lpstr>
      <vt:lpstr>Key Beliefs : The Nature of God</vt:lpstr>
      <vt:lpstr>PowerPoint Presentation</vt:lpstr>
      <vt:lpstr>Omnipotent</vt:lpstr>
      <vt:lpstr>Key Questions</vt:lpstr>
      <vt:lpstr>Agape</vt:lpstr>
      <vt:lpstr>Key Questions</vt:lpstr>
      <vt:lpstr>PowerPoint Presentation</vt:lpstr>
      <vt:lpstr>God is Just</vt:lpstr>
      <vt:lpstr>Key Questions</vt:lpstr>
      <vt:lpstr>The problem of evil and suffering</vt:lpstr>
      <vt:lpstr>Key Questions.</vt:lpstr>
      <vt:lpstr>Key Beliefs : The Nature of God</vt:lpstr>
      <vt:lpstr>PowerPoint Presentation</vt:lpstr>
      <vt:lpstr>Key Beliefs : Different Christian Beliefs about Creation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Christian beliefs about creation</vt:lpstr>
      <vt:lpstr>Key Beliefs : Different Christian beliefs about the after life and their importance</vt:lpstr>
      <vt:lpstr>PowerPoint Presentation</vt:lpstr>
      <vt:lpstr>Key Questions</vt:lpstr>
      <vt:lpstr>What Christians mean by resurrection </vt:lpstr>
      <vt:lpstr>Key Questions</vt:lpstr>
      <vt:lpstr>Last Judgement</vt:lpstr>
      <vt:lpstr>Doom Painting</vt:lpstr>
      <vt:lpstr>PowerPoint Presentation</vt:lpstr>
      <vt:lpstr>Jesus Christ</vt:lpstr>
      <vt:lpstr>The incarnation – Jesus the Son</vt:lpstr>
      <vt:lpstr>Key Questions</vt:lpstr>
      <vt:lpstr>Rosetti Ecce Ancilla Domini</vt:lpstr>
      <vt:lpstr>Fra Angelico</vt:lpstr>
      <vt:lpstr>The person of Jesus Christ</vt:lpstr>
      <vt:lpstr>The Crucifixion</vt:lpstr>
      <vt:lpstr>PowerPoint Presentation</vt:lpstr>
      <vt:lpstr>Key Questions</vt:lpstr>
      <vt:lpstr>Why did the Son of God have to die?</vt:lpstr>
      <vt:lpstr>The person of Jesus Christ</vt:lpstr>
      <vt:lpstr>Key Questions</vt:lpstr>
      <vt:lpstr>Key Questions</vt:lpstr>
      <vt:lpstr>The person of Jesus Christ</vt:lpstr>
      <vt:lpstr>Key Questions</vt:lpstr>
      <vt:lpstr>Key Questions</vt:lpstr>
      <vt:lpstr>PowerPoint Presentation</vt:lpstr>
      <vt:lpstr>PRACTICES</vt:lpstr>
      <vt:lpstr>Worship and Festivals: Different forms of Worship</vt:lpstr>
      <vt:lpstr>Regular Liturgical Services</vt:lpstr>
      <vt:lpstr>Key Questions</vt:lpstr>
      <vt:lpstr>Pentecostal, Baptist or Quaker non-liturgical services </vt:lpstr>
      <vt:lpstr>Worship and Festivals: The Importance of Prayer</vt:lpstr>
      <vt:lpstr>A Rosary</vt:lpstr>
      <vt:lpstr>Key Questions</vt:lpstr>
      <vt:lpstr>Key Questions</vt:lpstr>
      <vt:lpstr>Worship and Festivals: The role and meaning of sacraments</vt:lpstr>
      <vt:lpstr>Sacraments</vt:lpstr>
      <vt:lpstr>Key Questions</vt:lpstr>
      <vt:lpstr>Key Questions</vt:lpstr>
      <vt:lpstr>Worship and Festivals: The role and meaning of sacraments</vt:lpstr>
      <vt:lpstr>Key Questions</vt:lpstr>
      <vt:lpstr>Key Questions</vt:lpstr>
      <vt:lpstr>Key Questions</vt:lpstr>
      <vt:lpstr>Worship and Festivals: Eucharist / Holy Communion</vt:lpstr>
      <vt:lpstr>The Last Supper</vt:lpstr>
      <vt:lpstr>Key Questions</vt:lpstr>
      <vt:lpstr>Worship and Festivals: Eucharist / Holy Communion</vt:lpstr>
      <vt:lpstr>Key Questions</vt:lpstr>
      <vt:lpstr>Worship and Festivals: Eucharist / Holy Communion</vt:lpstr>
      <vt:lpstr>Worship and Festivals: The Role of Pilgrimage</vt:lpstr>
      <vt:lpstr>Pilgrimage</vt:lpstr>
      <vt:lpstr>Key Questions</vt:lpstr>
      <vt:lpstr>Iona, an ancient centre of pilgrimage.</vt:lpstr>
      <vt:lpstr>Key Questions</vt:lpstr>
      <vt:lpstr>Evaluate the claim that going on pilgrimage is just an excuse for having a holiday.</vt:lpstr>
      <vt:lpstr>Worship and Festivals: The Role of Celebrations</vt:lpstr>
      <vt:lpstr>PowerPoint Presentation</vt:lpstr>
      <vt:lpstr>Key Questions</vt:lpstr>
      <vt:lpstr>Worship and Festivals: The Role of Celebrations</vt:lpstr>
      <vt:lpstr>Key Questions</vt:lpstr>
      <vt:lpstr>Key Questions</vt:lpstr>
      <vt:lpstr>Other Easter celebrations by Christians in the Western churches.</vt:lpstr>
      <vt:lpstr>The Role of the Church in the Wider Community</vt:lpstr>
      <vt:lpstr>The role of the church in the local community.</vt:lpstr>
      <vt:lpstr>Street Pastors</vt:lpstr>
      <vt:lpstr>The Role of the Church in the Wider Community</vt:lpstr>
      <vt:lpstr>Christian Mission and Evangelism in the UK.</vt:lpstr>
      <vt:lpstr>Christian mission an evangelism in the world.</vt:lpstr>
      <vt:lpstr>Fresh Expressions of Church</vt:lpstr>
      <vt:lpstr>The Role of the Church in the Wider Community</vt:lpstr>
      <vt:lpstr>Coventry Cathedral</vt:lpstr>
      <vt:lpstr>Coventry Cathedral</vt:lpstr>
      <vt:lpstr>PowerPoint Presentation</vt:lpstr>
      <vt:lpstr>The Role of the Church in the Wider Community</vt:lpstr>
      <vt:lpstr>New Testament responses to persecution</vt:lpstr>
      <vt:lpstr>The Role of the Church in the Wider Community</vt:lpstr>
      <vt:lpstr>PowerPoint Presentation</vt:lpstr>
      <vt:lpstr>PowerPoint Presentation</vt:lpstr>
      <vt:lpstr>PowerPoint Presentation</vt:lpstr>
      <vt:lpstr>PowerPoint Presentation</vt:lpstr>
    </vt:vector>
  </TitlesOfParts>
  <Company>RM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DManning</dc:creator>
  <cp:lastModifiedBy>Aaron Johncock</cp:lastModifiedBy>
  <cp:revision>250</cp:revision>
  <cp:lastPrinted>2014-11-05T16:17:42Z</cp:lastPrinted>
  <dcterms:created xsi:type="dcterms:W3CDTF">2013-10-10T07:04:22Z</dcterms:created>
  <dcterms:modified xsi:type="dcterms:W3CDTF">2020-08-14T10:05:31Z</dcterms:modified>
</cp:coreProperties>
</file>