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0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9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1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9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48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3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2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2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4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5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2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98BB-7930-4F0C-9EB5-5DB33225E4AE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6E8F-F33E-4917-8CEC-18889DAB7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3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http://www.youtube.com/v/vJG698U2Mvo?hl=en_GB&amp;version=3&amp;rel=0" TargetMode="External"/><Relationship Id="rId5" Type="http://schemas.openxmlformats.org/officeDocument/2006/relationships/hyperlink" Target="http://www.youtube.com/watch?v=vJG698U2Mvo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1" y="1131455"/>
            <a:ext cx="8080375" cy="1587500"/>
          </a:xfrm>
          <a:prstGeom prst="rect">
            <a:avLst/>
          </a:prstGeom>
          <a:solidFill>
            <a:schemeClr val="tx1">
              <a:alpha val="52000"/>
            </a:schemeClr>
          </a:solidFill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24001" y="1131455"/>
            <a:ext cx="7756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35000"/>
                    </a:prstClr>
                  </a:outerShdw>
                </a:effectLst>
                <a:latin typeface="Rockwell"/>
                <a:cs typeface="Rockwell"/>
              </a:rPr>
              <a:t>Introduction to </a:t>
            </a:r>
          </a:p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35000"/>
                    </a:prstClr>
                  </a:outerShdw>
                </a:effectLst>
                <a:latin typeface="Rockwell"/>
                <a:cs typeface="Rockwell"/>
              </a:rPr>
              <a:t>Psychology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2" y="141905"/>
            <a:ext cx="5884022" cy="681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1395" y="2270577"/>
            <a:ext cx="4484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Rockwell" pitchFamily="18" charset="0"/>
              </a:rPr>
              <a:t>Psychologists can tell what you’re thinking?</a:t>
            </a:r>
          </a:p>
        </p:txBody>
      </p:sp>
      <p:sp>
        <p:nvSpPr>
          <p:cNvPr id="3" name="Rectangle 2"/>
          <p:cNvSpPr/>
          <p:nvPr/>
        </p:nvSpPr>
        <p:spPr>
          <a:xfrm rot="601127">
            <a:off x="6819555" y="3312809"/>
            <a:ext cx="60814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Rockwell" pitchFamily="18" charset="0"/>
              </a:rPr>
              <a:t>FIB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05" y="2223861"/>
            <a:ext cx="1451547" cy="114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6348" y="5725042"/>
            <a:ext cx="815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Rockwell" pitchFamily="18" charset="0"/>
              </a:rPr>
              <a:t>Psychologists can only study </a:t>
            </a:r>
            <a:r>
              <a:rPr lang="en-GB" sz="2400" b="1" dirty="0">
                <a:solidFill>
                  <a:srgbClr val="FF0000"/>
                </a:solidFill>
                <a:latin typeface="Rockwell" pitchFamily="18" charset="0"/>
              </a:rPr>
              <a:t>observable</a:t>
            </a:r>
            <a:r>
              <a:rPr lang="en-GB" sz="2400" b="1" dirty="0">
                <a:latin typeface="Rockwell" pitchFamily="18" charset="0"/>
              </a:rPr>
              <a:t> behaviours. They are not psychic!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364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5199" y="2879269"/>
            <a:ext cx="4484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Rockwell" pitchFamily="18" charset="0"/>
              </a:rPr>
              <a:t>Sigmund Freud is a famous Psychologist?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522" y1="93500" x2="71644" y2="93125"/>
                        <a14:foregroundMark x1="69532" y1="94875" x2="72700" y2="94500"/>
                        <a14:foregroundMark x1="66516" y1="17500" x2="59125" y2="54125"/>
                        <a14:backgroundMark x1="24434" y1="10250" x2="22021" y2="11000"/>
                        <a14:backgroundMark x1="24736" y1="10625" x2="25641" y2="10125"/>
                        <a14:backgroundMark x1="35294" y1="73750" x2="35294" y2="73750"/>
                        <a14:backgroundMark x1="72247" y1="10125" x2="89140" y2="10625"/>
                        <a14:backgroundMark x1="41478" y1="9875" x2="43288" y2="10125"/>
                        <a14:backgroundMark x1="90045" y1="10250" x2="92006" y2="12625"/>
                        <a14:backgroundMark x1="91403" y1="12625" x2="91403" y2="62500"/>
                        <a14:backgroundMark x1="91855" y1="64625" x2="91403" y2="78125"/>
                        <a14:backgroundMark x1="92006" y1="12750" x2="91554" y2="66625"/>
                        <a14:backgroundMark x1="22021" y1="72375" x2="22021" y2="92375"/>
                        <a14:backgroundMark x1="21719" y1="92625" x2="22474" y2="95000"/>
                        <a14:backgroundMark x1="22926" y1="95000" x2="90045" y2="95000"/>
                        <a14:backgroundMark x1="89744" y1="95000" x2="26546" y2="95000"/>
                        <a14:backgroundMark x1="91554" y1="77375" x2="91403" y2="93875"/>
                        <a14:backgroundMark x1="90045" y1="95250" x2="91855" y2="9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24" y="1178504"/>
            <a:ext cx="5066719" cy="611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5999" y="2825071"/>
            <a:ext cx="4484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Rockwell" pitchFamily="18" charset="0"/>
              </a:rPr>
              <a:t>Sigmund Freud is a famous Psychologist?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3730">
            <a:off x="434585" y="1990329"/>
            <a:ext cx="7188193" cy="435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6" y="2251984"/>
            <a:ext cx="14509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9429" y="5540376"/>
            <a:ext cx="8476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Rockwell" pitchFamily="18" charset="0"/>
              </a:rPr>
              <a:t>We’ll study Freud’s theories in more detail later in the course! </a:t>
            </a:r>
          </a:p>
        </p:txBody>
      </p:sp>
    </p:spTree>
    <p:extLst>
      <p:ext uri="{BB962C8B-B14F-4D97-AF65-F5344CB8AC3E}">
        <p14:creationId xmlns:p14="http://schemas.microsoft.com/office/powerpoint/2010/main" val="34969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4603" y="2401055"/>
            <a:ext cx="44849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latin typeface="Rockwell" pitchFamily="18" charset="0"/>
              </a:rPr>
              <a:t>A Psychologist might be interested in how we can improve our memory?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598" y1="20896" x2="17598" y2="38507"/>
                        <a14:foregroundMark x1="21788" y1="12239" x2="25419" y2="16716"/>
                        <a14:foregroundMark x1="59777" y1="76119" x2="76257" y2="73433"/>
                        <a14:foregroundMark x1="81564" y1="68657" x2="46648" y2="92239"/>
                        <a14:backgroundMark x1="21788" y1="73134" x2="72905" y2="86269"/>
                        <a14:backgroundMark x1="46927" y1="91642" x2="84078" y2="68060"/>
                        <a14:backgroundMark x1="46648" y1="92537" x2="63128" y2="81194"/>
                        <a14:backgroundMark x1="57263" y1="74925" x2="84078" y2="66269"/>
                        <a14:backgroundMark x1="75140" y1="71343" x2="54190" y2="80299"/>
                        <a14:backgroundMark x1="78492" y1="71343" x2="51676" y2="77313"/>
                        <a14:backgroundMark x1="44972" y1="76119" x2="58101" y2="72537"/>
                        <a14:backgroundMark x1="66201" y1="80000" x2="79330" y2="68955"/>
                        <a14:backgroundMark x1="74302" y1="70746" x2="62291" y2="76716"/>
                        <a14:backgroundMark x1="54190" y1="79701" x2="81844" y2="68657"/>
                        <a14:backgroundMark x1="87151" y1="67463" x2="61173" y2="80896"/>
                        <a14:backgroundMark x1="69553" y1="74925" x2="74022" y2="74627"/>
                        <a14:backgroundMark x1="60056" y1="76119" x2="63966" y2="75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89" y="2032180"/>
            <a:ext cx="5413072" cy="506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0" y="-54201"/>
            <a:ext cx="8055429" cy="1324201"/>
            <a:chOff x="-1" y="-54201"/>
            <a:chExt cx="8055429" cy="1324201"/>
          </a:xfrm>
        </p:grpSpPr>
        <p:sp>
          <p:nvSpPr>
            <p:cNvPr id="8" name="Rectangle 7"/>
            <p:cNvSpPr/>
            <p:nvPr/>
          </p:nvSpPr>
          <p:spPr>
            <a:xfrm>
              <a:off x="1088570" y="268701"/>
              <a:ext cx="69668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dirty="0">
                  <a:latin typeface="Rockwell" pitchFamily="18" charset="0"/>
                </a:rPr>
                <a:t>Introduction to Psychology 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54201"/>
              <a:ext cx="1144697" cy="1324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034260" y="2401055"/>
            <a:ext cx="44849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>
                <a:latin typeface="Rockwell" pitchFamily="18" charset="0"/>
              </a:rPr>
              <a:t>A Psychologist might be interested in how we can improve our memory?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08" y="607899"/>
            <a:ext cx="8328025" cy="68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2060804"/>
            <a:ext cx="14509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So, Psychology can be described as…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80533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5"/>
            <a:ext cx="866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Rockwell" pitchFamily="18" charset="0"/>
              </a:rPr>
              <a:t>The study of the human mind, it’s functions and how it affects behaviour.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14" y="2539104"/>
            <a:ext cx="5659570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Today we will…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80533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1" y="1973944"/>
            <a:ext cx="8904514" cy="47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9087" y="2235555"/>
            <a:ext cx="79973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Kristen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>
                <a:latin typeface="Kristen ITC" pitchFamily="66" charset="0"/>
              </a:rPr>
              <a:t>Introduce some of the approaches in Psychology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3200" dirty="0">
              <a:latin typeface="Kristen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3200" dirty="0">
              <a:latin typeface="Kristen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>
                <a:latin typeface="Kristen ITC" pitchFamily="66" charset="0"/>
              </a:rPr>
              <a:t>Explore how these can be applied to real life situations.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1057050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Task: Count how many times the players in white pass the ball…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80533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pic>
        <p:nvPicPr>
          <p:cNvPr id="7" name="vJG698U2Mvo?hl=en_GB&amp;version=3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9715" y="2405743"/>
            <a:ext cx="5834742" cy="4376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6687" y="2627087"/>
            <a:ext cx="211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http://www.youtube.com/watch?v=vJG698U2Mvo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1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5"/>
            <a:ext cx="9144001" cy="693839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Task: What Gorilla?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7837715" cy="12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pic>
        <p:nvPicPr>
          <p:cNvPr id="10" name="Picture 2" descr="http://www.jazzfm.com/wp-content/uploads/2012/04/alarm-c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987">
            <a:off x="9649293" y="1080026"/>
            <a:ext cx="824481" cy="8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78958" y="1340757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Rockwell" pitchFamily="18" charset="0"/>
              </a:rPr>
              <a:t>3 Minutes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7" y1="68560" x2="64694" y2="30460"/>
                        <a14:foregroundMark x1="37143" y1="34280" x2="36531" y2="34574"/>
                        <a14:backgroundMark x1="36531" y1="70911" x2="40204" y2="70911"/>
                        <a14:backgroundMark x1="36224" y1="67385" x2="36837" y2="73849"/>
                        <a14:backgroundMark x1="90204" y1="68560" x2="93469" y2="71792"/>
                        <a14:backgroundMark x1="11429" y1="69442" x2="7449" y2="76690"/>
                        <a14:backgroundMark x1="37755" y1="66210" x2="37449" y2="68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35" y="1178505"/>
            <a:ext cx="5578155" cy="581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485" y="2235555"/>
            <a:ext cx="41728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Rockwell" pitchFamily="18" charset="0"/>
              </a:rPr>
              <a:t>With the person next to you, discuss and note down ideas on:</a:t>
            </a:r>
          </a:p>
          <a:p>
            <a:endParaRPr lang="en-GB" sz="2400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latin typeface="Rockwell" pitchFamily="18" charset="0"/>
              </a:rPr>
              <a:t>Why is it possible to miss the Gorilla?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latin typeface="Rockwell" pitchFamily="18" charset="0"/>
              </a:rPr>
              <a:t>What could this suggest about our brains?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9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5"/>
            <a:ext cx="9144001" cy="693839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Approach 1: Cognitive Psychology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7837715" cy="12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20" y="2090060"/>
            <a:ext cx="3333750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484" y="2090060"/>
            <a:ext cx="50582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ckwell" pitchFamily="18" charset="0"/>
              </a:rPr>
              <a:t>Our brains can’t pay attention to more than one thing at a time. This is called </a:t>
            </a:r>
            <a:r>
              <a:rPr lang="en-GB" sz="2000" b="1" dirty="0">
                <a:solidFill>
                  <a:srgbClr val="DC143F"/>
                </a:solidFill>
                <a:latin typeface="Rockwell" pitchFamily="18" charset="0"/>
              </a:rPr>
              <a:t>selective attention. </a:t>
            </a:r>
          </a:p>
          <a:p>
            <a:endParaRPr lang="en-GB" sz="2000" dirty="0">
              <a:latin typeface="Rockwell" pitchFamily="18" charset="0"/>
            </a:endParaRPr>
          </a:p>
          <a:p>
            <a:r>
              <a:rPr lang="en-GB" sz="2000" dirty="0">
                <a:latin typeface="Rockwell" pitchFamily="18" charset="0"/>
              </a:rPr>
              <a:t>Our brain can also be fooled by optical illusions. This is called </a:t>
            </a:r>
            <a:r>
              <a:rPr lang="en-GB" sz="2000" b="1" dirty="0">
                <a:solidFill>
                  <a:srgbClr val="0070C0"/>
                </a:solidFill>
                <a:latin typeface="Rockwell" pitchFamily="18" charset="0"/>
              </a:rPr>
              <a:t>perception. </a:t>
            </a:r>
          </a:p>
          <a:p>
            <a:endParaRPr lang="en-GB" sz="2000" dirty="0">
              <a:latin typeface="Rockwell" pitchFamily="18" charset="0"/>
            </a:endParaRPr>
          </a:p>
          <a:p>
            <a:r>
              <a:rPr lang="en-GB" sz="2000" dirty="0">
                <a:latin typeface="Rockwell" pitchFamily="18" charset="0"/>
              </a:rPr>
              <a:t>These processes fall into </a:t>
            </a:r>
            <a:r>
              <a:rPr lang="en-GB" sz="2000" b="1" dirty="0">
                <a:ln>
                  <a:solidFill>
                    <a:schemeClr val="tx1"/>
                  </a:solidFill>
                </a:ln>
                <a:solidFill>
                  <a:srgbClr val="DC143F"/>
                </a:solidFill>
                <a:latin typeface="Rockwell" pitchFamily="18" charset="0"/>
              </a:rPr>
              <a:t>Cognitive Psychology</a:t>
            </a:r>
            <a:r>
              <a:rPr lang="en-GB" sz="2000" dirty="0">
                <a:ln>
                  <a:solidFill>
                    <a:schemeClr val="tx1"/>
                  </a:solidFill>
                </a:ln>
                <a:solidFill>
                  <a:srgbClr val="DC143F"/>
                </a:solidFill>
                <a:latin typeface="Rockwell" pitchFamily="18" charset="0"/>
              </a:rPr>
              <a:t> </a:t>
            </a:r>
            <a:r>
              <a:rPr lang="en-GB" sz="2000" dirty="0">
                <a:latin typeface="Rockwell" pitchFamily="18" charset="0"/>
              </a:rPr>
              <a:t>which looks at mental processes and how we think. </a:t>
            </a:r>
          </a:p>
          <a:p>
            <a:endParaRPr lang="en-GB" sz="2000" dirty="0">
              <a:latin typeface="Rockwell" pitchFamily="18" charset="0"/>
            </a:endParaRPr>
          </a:p>
          <a:p>
            <a:r>
              <a:rPr lang="en-GB" sz="2000" dirty="0">
                <a:latin typeface="Rockwell" pitchFamily="18" charset="0"/>
              </a:rPr>
              <a:t>As part of the GCSE Psychology course, we study</a:t>
            </a:r>
            <a:r>
              <a:rPr lang="en-GB" sz="2000" b="1" dirty="0">
                <a:latin typeface="Rockwell" pitchFamily="18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Rockwell" pitchFamily="18" charset="0"/>
              </a:rPr>
              <a:t>memory </a:t>
            </a:r>
            <a:r>
              <a:rPr lang="en-GB" sz="2000" dirty="0">
                <a:latin typeface="Rockwell" pitchFamily="18" charset="0"/>
              </a:rPr>
              <a:t>one part of cognitive psychology. </a:t>
            </a:r>
          </a:p>
        </p:txBody>
      </p:sp>
    </p:spTree>
    <p:extLst>
      <p:ext uri="{BB962C8B-B14F-4D97-AF65-F5344CB8AC3E}">
        <p14:creationId xmlns:p14="http://schemas.microsoft.com/office/powerpoint/2010/main" val="4116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To Start: 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2" y="866189"/>
            <a:ext cx="2837808" cy="11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000" y1="29026" x2="39818" y2="3184"/>
                        <a14:foregroundMark x1="57273" y1="11610" x2="30909" y2="29588"/>
                        <a14:foregroundMark x1="41636" y1="8052" x2="54364" y2="10861"/>
                        <a14:foregroundMark x1="52545" y1="16292" x2="46182" y2="36891"/>
                        <a14:foregroundMark x1="54364" y1="24157" x2="54909" y2="33708"/>
                        <a14:foregroundMark x1="24727" y1="4494" x2="33636" y2="8240"/>
                        <a14:foregroundMark x1="30000" y1="21161" x2="28727" y2="25094"/>
                        <a14:foregroundMark x1="27818" y1="38764" x2="28364" y2="41573"/>
                        <a14:foregroundMark x1="56182" y1="9176" x2="59455" y2="14607"/>
                        <a14:foregroundMark x1="28182" y1="38577" x2="29455" y2="40262"/>
                        <a14:foregroundMark x1="35273" y1="29026" x2="34545" y2="32772"/>
                        <a14:foregroundMark x1="50909" y1="47378" x2="70000" y2="54120"/>
                        <a14:foregroundMark x1="46364" y1="43446" x2="58909" y2="43071"/>
                        <a14:foregroundMark x1="87636" y1="55993" x2="79091" y2="61610"/>
                        <a14:foregroundMark x1="81818" y1="62547" x2="91273" y2="63670"/>
                        <a14:foregroundMark x1="87091" y1="60861" x2="93273" y2="60112"/>
                        <a14:foregroundMark x1="87091" y1="55618" x2="90364" y2="51124"/>
                        <a14:foregroundMark x1="76545" y1="61423" x2="73273" y2="61423"/>
                        <a14:foregroundMark x1="90182" y1="64981" x2="95091" y2="65543"/>
                        <a14:foregroundMark x1="94545" y1="59363" x2="98000" y2="59363"/>
                        <a14:foregroundMark x1="46727" y1="46442" x2="43818" y2="52996"/>
                        <a14:foregroundMark x1="48000" y1="53371" x2="50000" y2="58427"/>
                        <a14:foregroundMark x1="50545" y1="55618" x2="62545" y2="60487"/>
                        <a14:foregroundMark x1="34000" y1="53933" x2="26364" y2="54494"/>
                        <a14:foregroundMark x1="32000" y1="55993" x2="30364" y2="64232"/>
                        <a14:foregroundMark x1="35636" y1="61610" x2="29818" y2="64794"/>
                        <a14:foregroundMark x1="31636" y1="51685" x2="31091" y2="48127"/>
                        <a14:foregroundMark x1="34727" y1="54869" x2="37273" y2="47378"/>
                        <a14:foregroundMark x1="58000" y1="46816" x2="62000" y2="44007"/>
                        <a14:foregroundMark x1="52727" y1="39326" x2="62182" y2="40262"/>
                        <a14:foregroundMark x1="85818" y1="52434" x2="92364" y2="49064"/>
                        <a14:foregroundMark x1="29455" y1="58801" x2="22364" y2="52434"/>
                        <a14:foregroundMark x1="23455" y1="51311" x2="29273" y2="52247"/>
                        <a14:foregroundMark x1="30364" y1="52809" x2="30364" y2="45880"/>
                        <a14:foregroundMark x1="29273" y1="45693" x2="29455" y2="49625"/>
                        <a14:foregroundMark x1="30909" y1="45693" x2="35273" y2="50187"/>
                        <a14:foregroundMark x1="35636" y1="48502" x2="36364" y2="46255"/>
                        <a14:foregroundMark x1="39818" y1="61049" x2="35636" y2="61610"/>
                        <a14:foregroundMark x1="37455" y1="62734" x2="31455" y2="64232"/>
                        <a14:foregroundMark x1="29818" y1="61423" x2="28364" y2="65356"/>
                        <a14:foregroundMark x1="28727" y1="65543" x2="30364" y2="67603"/>
                        <a14:foregroundMark x1="30909" y1="67603" x2="33636" y2="62734"/>
                        <a14:foregroundMark x1="56182" y1="37640" x2="50545" y2="38202"/>
                        <a14:foregroundMark x1="89636" y1="55993" x2="94909" y2="51685"/>
                        <a14:foregroundMark x1="94000" y1="49438" x2="94909" y2="51311"/>
                        <a14:foregroundMark x1="80545" y1="63670" x2="84909" y2="63670"/>
                        <a14:foregroundMark x1="84364" y1="64419" x2="90364" y2="65918"/>
                        <a14:foregroundMark x1="91636" y1="66105" x2="96545" y2="67041"/>
                        <a14:foregroundMark x1="96545" y1="67041" x2="96909" y2="64981"/>
                        <a14:foregroundMark x1="90364" y1="56180" x2="98545" y2="58240"/>
                        <a14:foregroundMark x1="92909" y1="61610" x2="98727" y2="60487"/>
                        <a14:foregroundMark x1="98545" y1="60861" x2="99273" y2="59363"/>
                        <a14:backgroundMark x1="55818" y1="38764" x2="53818" y2="38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17" y="1925782"/>
            <a:ext cx="6750528" cy="494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0" y="2630794"/>
            <a:ext cx="50430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Rockwell" pitchFamily="18" charset="0"/>
              </a:rPr>
              <a:t>Decide whether each of the following statements are true or false. </a:t>
            </a:r>
          </a:p>
          <a:p>
            <a:endParaRPr lang="en-GB" sz="2200" dirty="0">
              <a:latin typeface="Rockwell" pitchFamily="18" charset="0"/>
            </a:endParaRPr>
          </a:p>
          <a:p>
            <a:endParaRPr lang="en-GB" sz="22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5"/>
            <a:ext cx="9144001" cy="693839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Task: How many sweets are there?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7837715" cy="12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4627" y="2235553"/>
            <a:ext cx="5000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ckwell" pitchFamily="18" charset="0"/>
              </a:rPr>
              <a:t>Pass the jar of sweets around the classroom. </a:t>
            </a:r>
          </a:p>
          <a:p>
            <a:endParaRPr lang="en-GB" sz="2400" dirty="0">
              <a:latin typeface="Rockwell" pitchFamily="18" charset="0"/>
            </a:endParaRPr>
          </a:p>
          <a:p>
            <a:r>
              <a:rPr lang="en-GB" sz="2400" dirty="0">
                <a:latin typeface="Rockwell" pitchFamily="18" charset="0"/>
              </a:rPr>
              <a:t>Write down the answer on your individual white board. </a:t>
            </a:r>
          </a:p>
          <a:p>
            <a:endParaRPr lang="en-GB" sz="2400" dirty="0">
              <a:latin typeface="Rockwell" pitchFamily="18" charset="0"/>
            </a:endParaRPr>
          </a:p>
          <a:p>
            <a:r>
              <a:rPr lang="en-GB" sz="2400" dirty="0">
                <a:latin typeface="Rockwell" pitchFamily="18" charset="0"/>
              </a:rPr>
              <a:t>Do this on your own! Keep it secret!</a:t>
            </a:r>
          </a:p>
          <a:p>
            <a:endParaRPr lang="en-GB" sz="2400" dirty="0">
              <a:latin typeface="Rockwell" pitchFamily="18" charset="0"/>
            </a:endParaRPr>
          </a:p>
          <a:p>
            <a:r>
              <a:rPr lang="en-GB" sz="2400" dirty="0">
                <a:latin typeface="Rockwell" pitchFamily="18" charset="0"/>
              </a:rPr>
              <a:t>Hide your answer until everyone has finished.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97" y="1872344"/>
            <a:ext cx="643255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2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5"/>
            <a:ext cx="9144001" cy="693839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Task: What did we find?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7837715" cy="12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97" y="1872344"/>
            <a:ext cx="643255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485" y="2197135"/>
            <a:ext cx="44631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Rockwell" pitchFamily="18" charset="0"/>
              </a:rPr>
              <a:t>You have one minute to: </a:t>
            </a:r>
          </a:p>
          <a:p>
            <a:endParaRPr lang="en-GB" sz="2200" dirty="0">
              <a:latin typeface="Rockwell" pitchFamily="18" charset="0"/>
            </a:endParaRPr>
          </a:p>
          <a:p>
            <a:r>
              <a:rPr lang="en-GB" sz="2200" dirty="0">
                <a:latin typeface="Rockwell" pitchFamily="18" charset="0"/>
              </a:rPr>
              <a:t>If you </a:t>
            </a:r>
            <a:r>
              <a:rPr lang="en-GB" sz="2200" b="1" dirty="0">
                <a:solidFill>
                  <a:srgbClr val="DC143F"/>
                </a:solidFill>
                <a:latin typeface="Rockwell" pitchFamily="18" charset="0"/>
              </a:rPr>
              <a:t>changed</a:t>
            </a:r>
            <a:r>
              <a:rPr lang="en-GB" sz="2200" dirty="0">
                <a:latin typeface="Rockwell" pitchFamily="18" charset="0"/>
              </a:rPr>
              <a:t> your answer, think about and write down </a:t>
            </a:r>
            <a:r>
              <a:rPr lang="en-GB" sz="2200" b="1" dirty="0">
                <a:solidFill>
                  <a:srgbClr val="DC143F"/>
                </a:solidFill>
                <a:latin typeface="Rockwell" pitchFamily="18" charset="0"/>
              </a:rPr>
              <a:t>why </a:t>
            </a:r>
            <a:r>
              <a:rPr lang="en-GB" sz="2200" dirty="0">
                <a:latin typeface="Rockwell" pitchFamily="18" charset="0"/>
              </a:rPr>
              <a:t>you changed it? What did you base your second answer on? </a:t>
            </a:r>
          </a:p>
          <a:p>
            <a:endParaRPr lang="en-GB" sz="2200" dirty="0">
              <a:latin typeface="Rockwell" pitchFamily="18" charset="0"/>
            </a:endParaRPr>
          </a:p>
          <a:p>
            <a:r>
              <a:rPr lang="en-GB" sz="2200" dirty="0">
                <a:latin typeface="Rockwell" pitchFamily="18" charset="0"/>
              </a:rPr>
              <a:t>If you </a:t>
            </a:r>
            <a:r>
              <a:rPr lang="en-GB" sz="2200" b="1" dirty="0">
                <a:solidFill>
                  <a:srgbClr val="DC143F"/>
                </a:solidFill>
                <a:latin typeface="Rockwell" pitchFamily="18" charset="0"/>
              </a:rPr>
              <a:t>didn’t change </a:t>
            </a:r>
            <a:r>
              <a:rPr lang="en-GB" sz="2200" dirty="0">
                <a:latin typeface="Rockwell" pitchFamily="18" charset="0"/>
              </a:rPr>
              <a:t>your answer, think about and write down reasons why other people did change their answers?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71" y="943002"/>
            <a:ext cx="10064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23746" y="1340757"/>
            <a:ext cx="127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Rockwell" pitchFamily="18" charset="0"/>
              </a:rPr>
              <a:t>1 minute </a:t>
            </a:r>
          </a:p>
        </p:txBody>
      </p:sp>
    </p:spTree>
    <p:extLst>
      <p:ext uri="{BB962C8B-B14F-4D97-AF65-F5344CB8AC3E}">
        <p14:creationId xmlns:p14="http://schemas.microsoft.com/office/powerpoint/2010/main" val="35536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5"/>
            <a:ext cx="9144001" cy="693839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Approach 2: Social Psychology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7837715" cy="12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2857" y="2235554"/>
            <a:ext cx="502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48826" x2="12308" y2="48826"/>
                        <a14:foregroundMark x1="11077" y1="61972" x2="11077" y2="61972"/>
                        <a14:foregroundMark x1="6154" y1="59155" x2="8000" y2="66197"/>
                        <a14:foregroundMark x1="32923" y1="78404" x2="30769" y2="89202"/>
                        <a14:foregroundMark x1="66462" y1="71362" x2="74462" y2="75587"/>
                        <a14:foregroundMark x1="84308" y1="52582" x2="92000" y2="52582"/>
                        <a14:foregroundMark x1="71385" y1="39437" x2="75077" y2="36150"/>
                        <a14:foregroundMark x1="63077" y1="13615" x2="61231" y2="17371"/>
                        <a14:foregroundMark x1="63077" y1="21127" x2="63077" y2="16901"/>
                        <a14:foregroundMark x1="45846" y1="25822" x2="46769" y2="10798"/>
                        <a14:foregroundMark x1="49231" y1="19718" x2="49231" y2="30047"/>
                        <a14:foregroundMark x1="32923" y1="18310" x2="31692" y2="15962"/>
                        <a14:foregroundMark x1="14154" y1="35211" x2="11077" y2="35211"/>
                        <a14:foregroundMark x1="68615" y1="20657" x2="69231" y2="22066"/>
                        <a14:foregroundMark x1="88923" y1="22535" x2="88923" y2="22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56" y="4052542"/>
            <a:ext cx="4540335" cy="297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3485" y="1973944"/>
            <a:ext cx="8704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Rockwell" pitchFamily="18" charset="0"/>
              </a:rPr>
              <a:t>Changing your behaviour in line with other people or external factors is called </a:t>
            </a:r>
            <a:r>
              <a:rPr lang="en-GB" sz="2400" b="1" dirty="0">
                <a:solidFill>
                  <a:srgbClr val="DC143F"/>
                </a:solidFill>
                <a:latin typeface="Rockwell" pitchFamily="18" charset="0"/>
              </a:rPr>
              <a:t>Social Influence</a:t>
            </a:r>
            <a:r>
              <a:rPr lang="en-GB" sz="2400" dirty="0">
                <a:latin typeface="Rockwell" pitchFamily="18" charset="0"/>
              </a:rPr>
              <a:t>.</a:t>
            </a:r>
          </a:p>
          <a:p>
            <a:endParaRPr lang="en-GB" sz="2400" dirty="0">
              <a:latin typeface="Rockwell" pitchFamily="18" charset="0"/>
            </a:endParaRPr>
          </a:p>
          <a:p>
            <a:r>
              <a:rPr lang="en-GB" sz="2400" dirty="0">
                <a:latin typeface="Rockwell" pitchFamily="18" charset="0"/>
              </a:rPr>
              <a:t>This is part of</a:t>
            </a:r>
            <a:r>
              <a:rPr lang="en-GB" sz="2400" b="1" dirty="0">
                <a:latin typeface="Rockwell" pitchFamily="18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Rockwell" pitchFamily="18" charset="0"/>
              </a:rPr>
              <a:t>Social Psychology</a:t>
            </a:r>
            <a:r>
              <a:rPr lang="en-GB" sz="2400" dirty="0">
                <a:latin typeface="Rockwell" pitchFamily="18" charset="0"/>
              </a:rPr>
              <a:t>, which looks at how people’s behaviour, thoughts and feelings are influenced by the actual or imagined presence of other people. </a:t>
            </a:r>
          </a:p>
        </p:txBody>
      </p:sp>
    </p:spTree>
    <p:extLst>
      <p:ext uri="{BB962C8B-B14F-4D97-AF65-F5344CB8AC3E}">
        <p14:creationId xmlns:p14="http://schemas.microsoft.com/office/powerpoint/2010/main" val="41735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5"/>
            <a:ext cx="9144001" cy="693839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Task: Nature Versus Nurture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7837715" cy="12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485" y="2197133"/>
            <a:ext cx="44987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Rockwell" pitchFamily="18" charset="0"/>
            </a:endParaRPr>
          </a:p>
          <a:p>
            <a:endParaRPr lang="en-GB" sz="2400" dirty="0">
              <a:latin typeface="Rockwell" pitchFamily="18" charset="0"/>
            </a:endParaRPr>
          </a:p>
          <a:p>
            <a:pPr marL="457200" indent="-457200">
              <a:buAutoNum type="arabicParenR"/>
            </a:pPr>
            <a:r>
              <a:rPr lang="en-GB" sz="2400" dirty="0">
                <a:latin typeface="Rockwell" pitchFamily="18" charset="0"/>
              </a:rPr>
              <a:t>What do we mean by ‘nature versus nurture’? </a:t>
            </a:r>
          </a:p>
          <a:p>
            <a:pPr marL="457200" indent="-457200">
              <a:buAutoNum type="arabicParenR"/>
            </a:pPr>
            <a:endParaRPr lang="en-GB" sz="2400" dirty="0">
              <a:latin typeface="Rockwell" pitchFamily="18" charset="0"/>
            </a:endParaRPr>
          </a:p>
          <a:p>
            <a:pPr marL="457200" indent="-457200">
              <a:buAutoNum type="arabicParenR"/>
            </a:pPr>
            <a:r>
              <a:rPr lang="en-GB" sz="2400" dirty="0">
                <a:latin typeface="Rockwell" pitchFamily="18" charset="0"/>
              </a:rPr>
              <a:t>How can this be applied to Psychology?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71" y="943002"/>
            <a:ext cx="10064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05373" y="1340757"/>
            <a:ext cx="149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Rockwell" pitchFamily="18" charset="0"/>
              </a:rPr>
              <a:t>2 minutes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48" y="2524497"/>
            <a:ext cx="5657850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5"/>
            <a:ext cx="9144001" cy="693839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Approach 3: Biological Approach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7837715" cy="12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484" y="2197134"/>
            <a:ext cx="62167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ckwell" pitchFamily="18" charset="0"/>
              </a:rPr>
              <a:t>Nature often refers to our biology. Factors we were born with such as genes, hormones and the structure of our brains. </a:t>
            </a:r>
          </a:p>
          <a:p>
            <a:endParaRPr lang="en-GB" sz="2400" dirty="0">
              <a:latin typeface="Rockwell" pitchFamily="18" charset="0"/>
            </a:endParaRPr>
          </a:p>
          <a:p>
            <a:r>
              <a:rPr lang="en-GB" sz="2400" dirty="0">
                <a:latin typeface="Rockwell" pitchFamily="18" charset="0"/>
              </a:rPr>
              <a:t>Nurture refers to factors in our environment, how we learn.  </a:t>
            </a:r>
          </a:p>
          <a:p>
            <a:r>
              <a:rPr lang="en-GB" sz="2400" dirty="0">
                <a:latin typeface="Rockwell" pitchFamily="18" charset="0"/>
              </a:rPr>
              <a:t> </a:t>
            </a:r>
          </a:p>
          <a:p>
            <a:r>
              <a:rPr lang="en-GB" sz="2400" dirty="0">
                <a:latin typeface="Rockwell" pitchFamily="18" charset="0"/>
              </a:rPr>
              <a:t>In psychology this debate can be applied to certain behaviours to try and explain why these behaviours occur. </a:t>
            </a:r>
          </a:p>
          <a:p>
            <a:endParaRPr lang="en-GB" sz="2400" dirty="0">
              <a:latin typeface="Rockwell" pitchFamily="18" charset="0"/>
            </a:endParaRPr>
          </a:p>
          <a:p>
            <a:r>
              <a:rPr lang="en-GB" sz="2400" dirty="0">
                <a:latin typeface="Rockwell" pitchFamily="18" charset="0"/>
              </a:rPr>
              <a:t> </a:t>
            </a:r>
          </a:p>
          <a:p>
            <a:endParaRPr lang="en-GB" sz="2400" dirty="0">
              <a:latin typeface="Rockwell" pitchFamily="18" charset="0"/>
            </a:endParaRPr>
          </a:p>
          <a:p>
            <a:endParaRPr lang="en-GB" sz="2400" dirty="0">
              <a:latin typeface="Rockwell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74" r="19565">
                        <a14:foregroundMark x1="13800" y1="76178" x2="12200" y2="79111"/>
                        <a14:foregroundMark x1="9333" y1="76267" x2="10867" y2="76267"/>
                        <a14:backgroundMark x1="5467" y1="37956" x2="9200" y2="38133"/>
                        <a14:backgroundMark x1="6800" y1="33600" x2="6467" y2="33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216" r="78261" b="1"/>
          <a:stretch/>
        </p:blipFill>
        <p:spPr bwMode="auto">
          <a:xfrm>
            <a:off x="8538356" y="591099"/>
            <a:ext cx="1420220" cy="655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5"/>
            <a:ext cx="9144001" cy="693839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In GCSE Psychology…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7837715" cy="12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484" y="2197134"/>
            <a:ext cx="86650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ckwell" pitchFamily="18" charset="0"/>
              </a:rPr>
              <a:t>We apply all of these approaches to different topics. These include: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Rockwell" pitchFamily="18" charset="0"/>
              </a:rPr>
              <a:t>Personality</a:t>
            </a:r>
          </a:p>
          <a:p>
            <a:pPr algn="ctr"/>
            <a:r>
              <a:rPr lang="en-GB" sz="2400" b="1" dirty="0">
                <a:solidFill>
                  <a:srgbClr val="DC143F"/>
                </a:solidFill>
                <a:latin typeface="Rockwell" pitchFamily="18" charset="0"/>
              </a:rPr>
              <a:t>Stereotyping &amp; Prejudice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Rockwell" pitchFamily="18" charset="0"/>
              </a:rPr>
              <a:t>Sex &amp; Gender</a:t>
            </a:r>
          </a:p>
          <a:p>
            <a:pPr algn="ctr"/>
            <a:r>
              <a:rPr lang="en-GB" sz="2400" b="1" dirty="0">
                <a:solidFill>
                  <a:srgbClr val="008000"/>
                </a:solidFill>
                <a:latin typeface="Rockwell" pitchFamily="18" charset="0"/>
              </a:rPr>
              <a:t>Learning 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Aggression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Rockwell" pitchFamily="18" charset="0"/>
              </a:rPr>
              <a:t>Memory </a:t>
            </a: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Non Verbal Communication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Rockwell" pitchFamily="18" charset="0"/>
            </a:endParaRPr>
          </a:p>
          <a:p>
            <a:r>
              <a:rPr lang="en-GB" sz="2400" dirty="0">
                <a:latin typeface="Rockwell" pitchFamily="18" charset="0"/>
              </a:rPr>
              <a:t>We also have to consider how psychologists conduct and analyse their research. This is known as </a:t>
            </a:r>
            <a:r>
              <a:rPr lang="en-GB" sz="2400" b="1" dirty="0">
                <a:solidFill>
                  <a:srgbClr val="000099"/>
                </a:solidFill>
                <a:latin typeface="Rockwell" pitchFamily="18" charset="0"/>
              </a:rPr>
              <a:t>Research Methods. </a:t>
            </a:r>
          </a:p>
          <a:p>
            <a:pPr algn="ctr"/>
            <a:endParaRPr lang="en-GB" sz="2400" dirty="0">
              <a:latin typeface="Rockwell" pitchFamily="18" charset="0"/>
            </a:endParaRPr>
          </a:p>
          <a:p>
            <a:pPr algn="ctr"/>
            <a:r>
              <a:rPr lang="en-GB" sz="2400" dirty="0">
                <a:latin typeface="Rockwell" pitchFamily="18" charset="0"/>
              </a:rPr>
              <a:t> </a:t>
            </a:r>
          </a:p>
          <a:p>
            <a:pPr algn="ctr"/>
            <a:endParaRPr lang="en-GB" sz="2400" dirty="0">
              <a:latin typeface="Rockwell" pitchFamily="18" charset="0"/>
            </a:endParaRPr>
          </a:p>
          <a:p>
            <a:pPr algn="ctr"/>
            <a:endParaRPr lang="en-GB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5"/>
            <a:ext cx="9144001" cy="693839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Rockwell" pitchFamily="18" charset="0"/>
              </a:rPr>
              <a:t>Task: Psychology Post It’s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2388"/>
            <a:ext cx="7837715" cy="12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304" y="2382210"/>
            <a:ext cx="44987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ckwell" pitchFamily="18" charset="0"/>
              </a:rPr>
              <a:t> </a:t>
            </a:r>
          </a:p>
          <a:p>
            <a:endParaRPr lang="en-GB" sz="2400" dirty="0">
              <a:latin typeface="Rockwell" pitchFamily="18" charset="0"/>
            </a:endParaRPr>
          </a:p>
          <a:p>
            <a:pPr marL="457200" indent="-457200">
              <a:buAutoNum type="arabicParenR"/>
            </a:pPr>
            <a:r>
              <a:rPr lang="en-GB" sz="2400" dirty="0">
                <a:latin typeface="Rockwell" pitchFamily="18" charset="0"/>
              </a:rPr>
              <a:t>A definition of Psychology </a:t>
            </a:r>
          </a:p>
          <a:p>
            <a:pPr marL="457200" indent="-457200">
              <a:buAutoNum type="arabicParenR"/>
            </a:pPr>
            <a:endParaRPr lang="en-GB" sz="2400" dirty="0">
              <a:latin typeface="Rockwell" pitchFamily="18" charset="0"/>
            </a:endParaRPr>
          </a:p>
          <a:p>
            <a:pPr marL="457200" indent="-457200">
              <a:buAutoNum type="arabicParenR"/>
            </a:pPr>
            <a:r>
              <a:rPr lang="en-GB" sz="2400" dirty="0">
                <a:latin typeface="Rockwell" pitchFamily="18" charset="0"/>
              </a:rPr>
              <a:t>One thing you have learned about Psychology today. </a:t>
            </a:r>
          </a:p>
          <a:p>
            <a:pPr marL="457200" indent="-457200">
              <a:buAutoNum type="arabicParenR"/>
            </a:pPr>
            <a:endParaRPr lang="en-GB" sz="2400" dirty="0">
              <a:latin typeface="Rockwell" pitchFamily="18" charset="0"/>
            </a:endParaRPr>
          </a:p>
          <a:p>
            <a:pPr marL="457200" indent="-457200">
              <a:buAutoNum type="arabicParenR"/>
            </a:pPr>
            <a:r>
              <a:rPr lang="en-GB" sz="2400" dirty="0">
                <a:latin typeface="Rockwell" pitchFamily="18" charset="0"/>
              </a:rPr>
              <a:t>Come and stick it on the brain board!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71" y="943002"/>
            <a:ext cx="10064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05373" y="1340757"/>
            <a:ext cx="149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Rockwell" pitchFamily="18" charset="0"/>
              </a:rPr>
              <a:t>2 minutes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99" y="1454667"/>
            <a:ext cx="5250149" cy="600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1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230751"/>
            <a:ext cx="9144001" cy="531625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The Brain Board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7495309" cy="12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485" y="1973944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Rockwell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19" y="1525423"/>
            <a:ext cx="7560203" cy="59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2172" y="2910897"/>
            <a:ext cx="4484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Rockwell" pitchFamily="18" charset="0"/>
              </a:rPr>
              <a:t>Psychology is the same as Psychiatry?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570" y1="79408" x2="36133" y2="84908"/>
                        <a14:backgroundMark x1="61719" y1="61354" x2="87793" y2="37518"/>
                        <a14:backgroundMark x1="44336" y1="36812" x2="44922" y2="52468"/>
                        <a14:backgroundMark x1="21582" y1="35261" x2="19238" y2="48660"/>
                        <a14:backgroundMark x1="5762" y1="28209" x2="5371" y2="6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2" y="1178504"/>
            <a:ext cx="10173882" cy="599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65371" y="2512902"/>
            <a:ext cx="4484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Rockwell" pitchFamily="18" charset="0"/>
              </a:rPr>
              <a:t>Psychology is the same as Psychiatry? </a:t>
            </a:r>
          </a:p>
        </p:txBody>
      </p:sp>
      <p:sp>
        <p:nvSpPr>
          <p:cNvPr id="3" name="TextBox 2"/>
          <p:cNvSpPr txBox="1"/>
          <p:nvPr/>
        </p:nvSpPr>
        <p:spPr>
          <a:xfrm rot="20515748">
            <a:off x="2064304" y="2387704"/>
            <a:ext cx="51131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Rockwell" pitchFamily="18" charset="0"/>
              </a:rPr>
              <a:t>FIB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91" y="2027319"/>
            <a:ext cx="1486665" cy="11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9772" y="5540376"/>
            <a:ext cx="8665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Rockwell" pitchFamily="18" charset="0"/>
              </a:rPr>
              <a:t>Psychiatry is the study and treatment of </a:t>
            </a:r>
            <a:r>
              <a:rPr lang="en-GB" sz="2400" b="1" dirty="0">
                <a:solidFill>
                  <a:srgbClr val="008000"/>
                </a:solidFill>
                <a:latin typeface="Rockwell" pitchFamily="18" charset="0"/>
              </a:rPr>
              <a:t>mental illness</a:t>
            </a:r>
            <a:r>
              <a:rPr lang="en-GB" sz="2400" b="1" dirty="0">
                <a:latin typeface="Rockwell" pitchFamily="18" charset="0"/>
              </a:rPr>
              <a:t>. While psychology does look at mental disorders, it is the study of the </a:t>
            </a:r>
            <a:r>
              <a:rPr lang="en-GB" sz="2400" b="1" dirty="0">
                <a:solidFill>
                  <a:srgbClr val="008000"/>
                </a:solidFill>
                <a:latin typeface="Rockwell" pitchFamily="18" charset="0"/>
              </a:rPr>
              <a:t>mind and behaviour. </a:t>
            </a:r>
          </a:p>
        </p:txBody>
      </p:sp>
    </p:spTree>
    <p:extLst>
      <p:ext uri="{BB962C8B-B14F-4D97-AF65-F5344CB8AC3E}">
        <p14:creationId xmlns:p14="http://schemas.microsoft.com/office/powerpoint/2010/main" val="26426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3086" y="2686708"/>
            <a:ext cx="4484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Rockwell" pitchFamily="18" charset="0"/>
              </a:rPr>
              <a:t>Psychology </a:t>
            </a:r>
          </a:p>
          <a:p>
            <a:pPr algn="ctr"/>
            <a:r>
              <a:rPr lang="en-GB" sz="4800" dirty="0">
                <a:latin typeface="Rockwell" pitchFamily="18" charset="0"/>
              </a:rPr>
              <a:t>is a </a:t>
            </a:r>
          </a:p>
          <a:p>
            <a:pPr algn="ctr"/>
            <a:r>
              <a:rPr lang="en-GB" sz="4800" dirty="0">
                <a:latin typeface="Rockwell" pitchFamily="18" charset="0"/>
              </a:rPr>
              <a:t>science?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000" y1="2813" x2="51500" y2="44063"/>
                        <a14:backgroundMark x1="23250" y1="58125" x2="18000" y2="5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" y="1548813"/>
            <a:ext cx="6962807" cy="557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3714" y="2702786"/>
            <a:ext cx="4484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Rockwell" pitchFamily="18" charset="0"/>
              </a:rPr>
              <a:t>Psychology </a:t>
            </a:r>
          </a:p>
          <a:p>
            <a:pPr algn="ctr"/>
            <a:r>
              <a:rPr lang="en-GB" sz="4800" dirty="0">
                <a:latin typeface="Rockwell" pitchFamily="18" charset="0"/>
              </a:rPr>
              <a:t>is a </a:t>
            </a:r>
          </a:p>
          <a:p>
            <a:pPr algn="ctr"/>
            <a:r>
              <a:rPr lang="en-GB" sz="4800" dirty="0">
                <a:latin typeface="Rockwell" pitchFamily="18" charset="0"/>
              </a:rPr>
              <a:t>science?</a:t>
            </a:r>
          </a:p>
        </p:txBody>
      </p:sp>
      <p:sp>
        <p:nvSpPr>
          <p:cNvPr id="3" name="Rectangle 2"/>
          <p:cNvSpPr/>
          <p:nvPr/>
        </p:nvSpPr>
        <p:spPr>
          <a:xfrm rot="20551119">
            <a:off x="1710544" y="2502651"/>
            <a:ext cx="60814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Rockwell" pitchFamily="18" charset="0"/>
              </a:rPr>
              <a:t>FACT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77" y="2113394"/>
            <a:ext cx="1451547" cy="114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6348" y="5725042"/>
            <a:ext cx="815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  <a:latin typeface="Rockwell" pitchFamily="18" charset="0"/>
              </a:rPr>
              <a:t>it is </a:t>
            </a:r>
            <a:r>
              <a:rPr lang="en-GB" sz="2400" b="1" dirty="0">
                <a:latin typeface="Rockwell" pitchFamily="18" charset="0"/>
              </a:rPr>
              <a:t>the </a:t>
            </a:r>
            <a:r>
              <a:rPr lang="en-GB" sz="2400" b="1" dirty="0">
                <a:solidFill>
                  <a:srgbClr val="008000"/>
                </a:solidFill>
                <a:latin typeface="Rockwell" pitchFamily="18" charset="0"/>
              </a:rPr>
              <a:t>scientific</a:t>
            </a:r>
            <a:r>
              <a:rPr lang="en-GB" sz="2400" b="1" dirty="0">
                <a:latin typeface="Rockwell" pitchFamily="18" charset="0"/>
              </a:rPr>
              <a:t> study of the human mind and behaviour</a:t>
            </a:r>
            <a:r>
              <a:rPr lang="en-GB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45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1085" y="2947965"/>
            <a:ext cx="4484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Rockwell" pitchFamily="18" charset="0"/>
              </a:rPr>
              <a:t>Psychology </a:t>
            </a:r>
          </a:p>
          <a:p>
            <a:pPr algn="ctr"/>
            <a:r>
              <a:rPr lang="en-GB" sz="4800" dirty="0">
                <a:latin typeface="Rockwell" pitchFamily="18" charset="0"/>
              </a:rPr>
              <a:t>links well to  </a:t>
            </a:r>
          </a:p>
          <a:p>
            <a:pPr algn="ctr"/>
            <a:r>
              <a:rPr lang="en-GB" sz="4800" dirty="0">
                <a:latin typeface="Rockwell" pitchFamily="18" charset="0"/>
              </a:rPr>
              <a:t>Sociology?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1992764"/>
            <a:ext cx="3649437" cy="465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6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9828" y="2536649"/>
            <a:ext cx="4484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Rockwell" pitchFamily="18" charset="0"/>
              </a:rPr>
              <a:t>Psychology links well to Sociology?</a:t>
            </a:r>
          </a:p>
        </p:txBody>
      </p:sp>
      <p:sp>
        <p:nvSpPr>
          <p:cNvPr id="3" name="Rectangle 2"/>
          <p:cNvSpPr/>
          <p:nvPr/>
        </p:nvSpPr>
        <p:spPr>
          <a:xfrm rot="501868">
            <a:off x="5688692" y="3124422"/>
            <a:ext cx="60814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Rockwell" pitchFamily="18" charset="0"/>
              </a:rPr>
              <a:t>FACT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05" y="2223861"/>
            <a:ext cx="1451547" cy="114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6348" y="5590331"/>
            <a:ext cx="8150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Rockwell" pitchFamily="18" charset="0"/>
              </a:rPr>
              <a:t>Sociology is the study of humans in society. It requires similar skills in critical thinking and writing. </a:t>
            </a:r>
          </a:p>
        </p:txBody>
      </p:sp>
    </p:spTree>
    <p:extLst>
      <p:ext uri="{BB962C8B-B14F-4D97-AF65-F5344CB8AC3E}">
        <p14:creationId xmlns:p14="http://schemas.microsoft.com/office/powerpoint/2010/main" val="17056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2750" y="554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28875" y="127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1178504"/>
            <a:ext cx="9144001" cy="650296"/>
          </a:xfrm>
          <a:prstGeom prst="rect">
            <a:avLst/>
          </a:prstGeom>
          <a:solidFill>
            <a:schemeClr val="tx1">
              <a:alpha val="52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Rockwell" pitchFamily="18" charset="0"/>
              </a:rPr>
              <a:t>Fact or Fib..?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0" y="268701"/>
            <a:ext cx="6966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Rockwell" pitchFamily="18" charset="0"/>
              </a:rPr>
              <a:t>Introduction to Psychology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4201"/>
            <a:ext cx="1144697" cy="13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347" y="2523981"/>
            <a:ext cx="4484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Rockwell" pitchFamily="18" charset="0"/>
              </a:rPr>
              <a:t>Psychologists can tell what you’re thinking?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000" y1="79470" x2="44000" y2="85762"/>
                        <a14:foregroundMark x1="91000" y1="66556" x2="79500" y2="98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2" y="1193218"/>
            <a:ext cx="3788229" cy="572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1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796</Words>
  <Application>Microsoft Office PowerPoint</Application>
  <PresentationFormat>Widescreen</PresentationFormat>
  <Paragraphs>138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Kristen ITC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Mexborough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Tiik</dc:creator>
  <cp:lastModifiedBy>Aaron Johncock</cp:lastModifiedBy>
  <cp:revision>3</cp:revision>
  <dcterms:created xsi:type="dcterms:W3CDTF">2016-06-20T07:56:19Z</dcterms:created>
  <dcterms:modified xsi:type="dcterms:W3CDTF">2020-08-14T09:04:26Z</dcterms:modified>
</cp:coreProperties>
</file>