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6" d="100"/>
          <a:sy n="76" d="100"/>
        </p:scale>
        <p:origin x="3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B218829-7D23-479D-9639-9550FB46F659}"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EFCD2-CC1D-4762-86BC-1E0DBCD5FAB8}" type="slidenum">
              <a:rPr lang="en-GB" smtClean="0"/>
              <a:t>‹#›</a:t>
            </a:fld>
            <a:endParaRPr lang="en-GB"/>
          </a:p>
        </p:txBody>
      </p:sp>
    </p:spTree>
    <p:extLst>
      <p:ext uri="{BB962C8B-B14F-4D97-AF65-F5344CB8AC3E}">
        <p14:creationId xmlns:p14="http://schemas.microsoft.com/office/powerpoint/2010/main" val="540682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218829-7D23-479D-9639-9550FB46F659}"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EFCD2-CC1D-4762-86BC-1E0DBCD5FAB8}" type="slidenum">
              <a:rPr lang="en-GB" smtClean="0"/>
              <a:t>‹#›</a:t>
            </a:fld>
            <a:endParaRPr lang="en-GB"/>
          </a:p>
        </p:txBody>
      </p:sp>
    </p:spTree>
    <p:extLst>
      <p:ext uri="{BB962C8B-B14F-4D97-AF65-F5344CB8AC3E}">
        <p14:creationId xmlns:p14="http://schemas.microsoft.com/office/powerpoint/2010/main" val="3912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218829-7D23-479D-9639-9550FB46F659}"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EFCD2-CC1D-4762-86BC-1E0DBCD5FAB8}" type="slidenum">
              <a:rPr lang="en-GB" smtClean="0"/>
              <a:t>‹#›</a:t>
            </a:fld>
            <a:endParaRPr lang="en-GB"/>
          </a:p>
        </p:txBody>
      </p:sp>
    </p:spTree>
    <p:extLst>
      <p:ext uri="{BB962C8B-B14F-4D97-AF65-F5344CB8AC3E}">
        <p14:creationId xmlns:p14="http://schemas.microsoft.com/office/powerpoint/2010/main" val="763617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218829-7D23-479D-9639-9550FB46F659}"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EFCD2-CC1D-4762-86BC-1E0DBCD5FAB8}" type="slidenum">
              <a:rPr lang="en-GB" smtClean="0"/>
              <a:t>‹#›</a:t>
            </a:fld>
            <a:endParaRPr lang="en-GB"/>
          </a:p>
        </p:txBody>
      </p:sp>
    </p:spTree>
    <p:extLst>
      <p:ext uri="{BB962C8B-B14F-4D97-AF65-F5344CB8AC3E}">
        <p14:creationId xmlns:p14="http://schemas.microsoft.com/office/powerpoint/2010/main" val="1734473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218829-7D23-479D-9639-9550FB46F659}"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EFCD2-CC1D-4762-86BC-1E0DBCD5FAB8}" type="slidenum">
              <a:rPr lang="en-GB" smtClean="0"/>
              <a:t>‹#›</a:t>
            </a:fld>
            <a:endParaRPr lang="en-GB"/>
          </a:p>
        </p:txBody>
      </p:sp>
    </p:spTree>
    <p:extLst>
      <p:ext uri="{BB962C8B-B14F-4D97-AF65-F5344CB8AC3E}">
        <p14:creationId xmlns:p14="http://schemas.microsoft.com/office/powerpoint/2010/main" val="2919350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B218829-7D23-479D-9639-9550FB46F659}" type="datetimeFigureOut">
              <a:rPr lang="en-GB" smtClean="0"/>
              <a:t>14/08/2020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9EFCD2-CC1D-4762-86BC-1E0DBCD5FAB8}" type="slidenum">
              <a:rPr lang="en-GB" smtClean="0"/>
              <a:t>‹#›</a:t>
            </a:fld>
            <a:endParaRPr lang="en-GB"/>
          </a:p>
        </p:txBody>
      </p:sp>
    </p:spTree>
    <p:extLst>
      <p:ext uri="{BB962C8B-B14F-4D97-AF65-F5344CB8AC3E}">
        <p14:creationId xmlns:p14="http://schemas.microsoft.com/office/powerpoint/2010/main" val="1325069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B218829-7D23-479D-9639-9550FB46F659}" type="datetimeFigureOut">
              <a:rPr lang="en-GB" smtClean="0"/>
              <a:t>14/08/2020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9EFCD2-CC1D-4762-86BC-1E0DBCD5FAB8}" type="slidenum">
              <a:rPr lang="en-GB" smtClean="0"/>
              <a:t>‹#›</a:t>
            </a:fld>
            <a:endParaRPr lang="en-GB"/>
          </a:p>
        </p:txBody>
      </p:sp>
    </p:spTree>
    <p:extLst>
      <p:ext uri="{BB962C8B-B14F-4D97-AF65-F5344CB8AC3E}">
        <p14:creationId xmlns:p14="http://schemas.microsoft.com/office/powerpoint/2010/main" val="3257560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B218829-7D23-479D-9639-9550FB46F659}" type="datetimeFigureOut">
              <a:rPr lang="en-GB" smtClean="0"/>
              <a:t>14/08/2020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9EFCD2-CC1D-4762-86BC-1E0DBCD5FAB8}" type="slidenum">
              <a:rPr lang="en-GB" smtClean="0"/>
              <a:t>‹#›</a:t>
            </a:fld>
            <a:endParaRPr lang="en-GB"/>
          </a:p>
        </p:txBody>
      </p:sp>
    </p:spTree>
    <p:extLst>
      <p:ext uri="{BB962C8B-B14F-4D97-AF65-F5344CB8AC3E}">
        <p14:creationId xmlns:p14="http://schemas.microsoft.com/office/powerpoint/2010/main" val="481064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18829-7D23-479D-9639-9550FB46F659}" type="datetimeFigureOut">
              <a:rPr lang="en-GB" smtClean="0"/>
              <a:t>14/08/2020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9EFCD2-CC1D-4762-86BC-1E0DBCD5FAB8}" type="slidenum">
              <a:rPr lang="en-GB" smtClean="0"/>
              <a:t>‹#›</a:t>
            </a:fld>
            <a:endParaRPr lang="en-GB"/>
          </a:p>
        </p:txBody>
      </p:sp>
    </p:spTree>
    <p:extLst>
      <p:ext uri="{BB962C8B-B14F-4D97-AF65-F5344CB8AC3E}">
        <p14:creationId xmlns:p14="http://schemas.microsoft.com/office/powerpoint/2010/main" val="2743248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218829-7D23-479D-9639-9550FB46F659}" type="datetimeFigureOut">
              <a:rPr lang="en-GB" smtClean="0"/>
              <a:t>14/08/2020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9EFCD2-CC1D-4762-86BC-1E0DBCD5FAB8}" type="slidenum">
              <a:rPr lang="en-GB" smtClean="0"/>
              <a:t>‹#›</a:t>
            </a:fld>
            <a:endParaRPr lang="en-GB"/>
          </a:p>
        </p:txBody>
      </p:sp>
    </p:spTree>
    <p:extLst>
      <p:ext uri="{BB962C8B-B14F-4D97-AF65-F5344CB8AC3E}">
        <p14:creationId xmlns:p14="http://schemas.microsoft.com/office/powerpoint/2010/main" val="2524727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218829-7D23-479D-9639-9550FB46F659}" type="datetimeFigureOut">
              <a:rPr lang="en-GB" smtClean="0"/>
              <a:t>14/08/2020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9EFCD2-CC1D-4762-86BC-1E0DBCD5FAB8}" type="slidenum">
              <a:rPr lang="en-GB" smtClean="0"/>
              <a:t>‹#›</a:t>
            </a:fld>
            <a:endParaRPr lang="en-GB"/>
          </a:p>
        </p:txBody>
      </p:sp>
    </p:spTree>
    <p:extLst>
      <p:ext uri="{BB962C8B-B14F-4D97-AF65-F5344CB8AC3E}">
        <p14:creationId xmlns:p14="http://schemas.microsoft.com/office/powerpoint/2010/main" val="343239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18829-7D23-479D-9639-9550FB46F659}" type="datetimeFigureOut">
              <a:rPr lang="en-GB" smtClean="0"/>
              <a:t>14/08/2020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EFCD2-CC1D-4762-86BC-1E0DBCD5FAB8}" type="slidenum">
              <a:rPr lang="en-GB" smtClean="0"/>
              <a:t>‹#›</a:t>
            </a:fld>
            <a:endParaRPr lang="en-GB"/>
          </a:p>
        </p:txBody>
      </p:sp>
    </p:spTree>
    <p:extLst>
      <p:ext uri="{BB962C8B-B14F-4D97-AF65-F5344CB8AC3E}">
        <p14:creationId xmlns:p14="http://schemas.microsoft.com/office/powerpoint/2010/main" val="2193417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Z7brxo3QfK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27654"/>
          </a:xfrm>
          <a:solidFill>
            <a:srgbClr val="99FF66"/>
          </a:solidFill>
          <a:ln>
            <a:solidFill>
              <a:schemeClr val="tx1"/>
            </a:solidFill>
          </a:ln>
        </p:spPr>
        <p:txBody>
          <a:bodyPr/>
          <a:lstStyle/>
          <a:p>
            <a:r>
              <a:rPr lang="en-GB" dirty="0"/>
              <a:t>Origins of Psychology</a:t>
            </a:r>
          </a:p>
        </p:txBody>
      </p:sp>
      <p:sp>
        <p:nvSpPr>
          <p:cNvPr id="3" name="Subtitle 2"/>
          <p:cNvSpPr>
            <a:spLocks noGrp="1"/>
          </p:cNvSpPr>
          <p:nvPr>
            <p:ph type="subTitle" idx="1"/>
          </p:nvPr>
        </p:nvSpPr>
        <p:spPr>
          <a:xfrm>
            <a:off x="1524000" y="2859110"/>
            <a:ext cx="9144000" cy="2833351"/>
          </a:xfrm>
          <a:ln>
            <a:solidFill>
              <a:srgbClr val="FF0000"/>
            </a:solidFill>
          </a:ln>
        </p:spPr>
        <p:txBody>
          <a:bodyPr/>
          <a:lstStyle/>
          <a:p>
            <a:pPr algn="l"/>
            <a:r>
              <a:rPr lang="en-GB" sz="2800" dirty="0"/>
              <a:t>LO: </a:t>
            </a:r>
          </a:p>
          <a:p>
            <a:pPr algn="l"/>
            <a:r>
              <a:rPr lang="en-GB" sz="2800" dirty="0"/>
              <a:t>Describe: To be able to describe key ideas of Wundt, introspection and the emergence of psychology as a science.</a:t>
            </a:r>
          </a:p>
          <a:p>
            <a:pPr algn="l"/>
            <a:r>
              <a:rPr lang="en-GB" sz="2800" dirty="0"/>
              <a:t>Evaluate: To be able to identify difficulties and strengths of psychology's classification as a science</a:t>
            </a:r>
          </a:p>
          <a:p>
            <a:endParaRPr lang="en-GB" dirty="0"/>
          </a:p>
        </p:txBody>
      </p:sp>
    </p:spTree>
    <p:extLst>
      <p:ext uri="{BB962C8B-B14F-4D97-AF65-F5344CB8AC3E}">
        <p14:creationId xmlns:p14="http://schemas.microsoft.com/office/powerpoint/2010/main" val="2948495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66FF66"/>
            </a:solidFill>
          </a:ln>
        </p:spPr>
        <p:txBody>
          <a:bodyPr/>
          <a:lstStyle/>
          <a:p>
            <a:r>
              <a:rPr lang="en-GB" dirty="0"/>
              <a:t>Psychological Research That has shown the need for a greater scientific basis…..</a:t>
            </a:r>
          </a:p>
        </p:txBody>
      </p:sp>
      <p:sp>
        <p:nvSpPr>
          <p:cNvPr id="3" name="Content Placeholder 2"/>
          <p:cNvSpPr>
            <a:spLocks noGrp="1"/>
          </p:cNvSpPr>
          <p:nvPr>
            <p:ph idx="1"/>
          </p:nvPr>
        </p:nvSpPr>
        <p:spPr/>
        <p:txBody>
          <a:bodyPr/>
          <a:lstStyle/>
          <a:p>
            <a:r>
              <a:rPr lang="en-GB" dirty="0">
                <a:hlinkClick r:id="rId2"/>
              </a:rPr>
              <a:t>https://www.youtube.com/watch?v=Z7brxo3QfKg</a:t>
            </a:r>
            <a:endParaRPr lang="en-GB" dirty="0"/>
          </a:p>
        </p:txBody>
      </p:sp>
    </p:spTree>
    <p:extLst>
      <p:ext uri="{BB962C8B-B14F-4D97-AF65-F5344CB8AC3E}">
        <p14:creationId xmlns:p14="http://schemas.microsoft.com/office/powerpoint/2010/main" val="1185864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063"/>
            <a:ext cx="10515600" cy="888642"/>
          </a:xfrm>
          <a:solidFill>
            <a:schemeClr val="accent5">
              <a:lumMod val="20000"/>
              <a:lumOff val="80000"/>
            </a:schemeClr>
          </a:solidFill>
          <a:ln>
            <a:solidFill>
              <a:srgbClr val="0070C0"/>
            </a:solidFill>
          </a:ln>
        </p:spPr>
        <p:txBody>
          <a:bodyPr>
            <a:normAutofit fontScale="90000"/>
          </a:bodyPr>
          <a:lstStyle/>
          <a:p>
            <a:pPr algn="ctr"/>
            <a:r>
              <a:rPr lang="en-GB" sz="8000" dirty="0"/>
              <a:t>Wundt</a:t>
            </a:r>
          </a:p>
        </p:txBody>
      </p:sp>
      <p:sp>
        <p:nvSpPr>
          <p:cNvPr id="3" name="Content Placeholder 2"/>
          <p:cNvSpPr>
            <a:spLocks noGrp="1"/>
          </p:cNvSpPr>
          <p:nvPr>
            <p:ph idx="1"/>
          </p:nvPr>
        </p:nvSpPr>
        <p:spPr>
          <a:xfrm>
            <a:off x="838200" y="1284712"/>
            <a:ext cx="10515600" cy="4351338"/>
          </a:xfrm>
          <a:ln>
            <a:solidFill>
              <a:srgbClr val="FF0000"/>
            </a:solidFill>
          </a:ln>
        </p:spPr>
        <p:txBody>
          <a:bodyPr/>
          <a:lstStyle/>
          <a:p>
            <a:r>
              <a:rPr lang="en-GB" dirty="0"/>
              <a:t>Wundt separated psychology from philosophy by analysing the workings of the mind in a more structured way.</a:t>
            </a:r>
          </a:p>
          <a:p>
            <a:r>
              <a:rPr lang="en-GB" dirty="0"/>
              <a:t>What issues can you think of that may have hindered budding psychologists that made Wundt's work instrumental in the development of psychology? Think back to the video you have just seen, were original studies ‘structured’? Could you call them ‘scientific’?</a:t>
            </a:r>
          </a:p>
        </p:txBody>
      </p:sp>
      <p:pic>
        <p:nvPicPr>
          <p:cNvPr id="4" name="Picture 3"/>
          <p:cNvPicPr>
            <a:picLocks noChangeAspect="1"/>
          </p:cNvPicPr>
          <p:nvPr/>
        </p:nvPicPr>
        <p:blipFill>
          <a:blip r:embed="rId2"/>
          <a:stretch>
            <a:fillRect/>
          </a:stretch>
        </p:blipFill>
        <p:spPr>
          <a:xfrm>
            <a:off x="325613" y="4409717"/>
            <a:ext cx="3177441" cy="2074751"/>
          </a:xfrm>
          <a:prstGeom prst="rect">
            <a:avLst/>
          </a:prstGeom>
        </p:spPr>
      </p:pic>
      <p:pic>
        <p:nvPicPr>
          <p:cNvPr id="1026" name="Picture 2" descr="Image result for crazy psychologis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3054" y="4409717"/>
            <a:ext cx="2085975" cy="21907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5546986" y="4796500"/>
            <a:ext cx="2267017" cy="1803967"/>
          </a:xfrm>
          <a:prstGeom prst="rect">
            <a:avLst/>
          </a:prstGeom>
        </p:spPr>
      </p:pic>
      <p:pic>
        <p:nvPicPr>
          <p:cNvPr id="6" name="Picture 5"/>
          <p:cNvPicPr>
            <a:picLocks noChangeAspect="1"/>
          </p:cNvPicPr>
          <p:nvPr/>
        </p:nvPicPr>
        <p:blipFill>
          <a:blip r:embed="rId5"/>
          <a:stretch>
            <a:fillRect/>
          </a:stretch>
        </p:blipFill>
        <p:spPr>
          <a:xfrm>
            <a:off x="8253883" y="3896598"/>
            <a:ext cx="3259830" cy="2633943"/>
          </a:xfrm>
          <a:prstGeom prst="rect">
            <a:avLst/>
          </a:prstGeom>
        </p:spPr>
      </p:pic>
    </p:spTree>
    <p:extLst>
      <p:ext uri="{BB962C8B-B14F-4D97-AF65-F5344CB8AC3E}">
        <p14:creationId xmlns:p14="http://schemas.microsoft.com/office/powerpoint/2010/main" val="1048605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a:solidFill>
              <a:srgbClr val="0070C0"/>
            </a:solidFill>
          </a:ln>
        </p:spPr>
        <p:txBody>
          <a:bodyPr>
            <a:normAutofit/>
          </a:bodyPr>
          <a:lstStyle/>
          <a:p>
            <a:pPr algn="ctr"/>
            <a:r>
              <a:rPr lang="en-GB" sz="8000" dirty="0"/>
              <a:t>Wundt</a:t>
            </a:r>
          </a:p>
        </p:txBody>
      </p:sp>
      <p:sp>
        <p:nvSpPr>
          <p:cNvPr id="3" name="Content Placeholder 2"/>
          <p:cNvSpPr>
            <a:spLocks noGrp="1"/>
          </p:cNvSpPr>
          <p:nvPr>
            <p:ph idx="1"/>
          </p:nvPr>
        </p:nvSpPr>
        <p:spPr>
          <a:ln>
            <a:solidFill>
              <a:srgbClr val="FF0000"/>
            </a:solidFill>
          </a:ln>
        </p:spPr>
        <p:txBody>
          <a:bodyPr/>
          <a:lstStyle/>
          <a:p>
            <a:pPr marL="0" indent="0">
              <a:buNone/>
            </a:pPr>
            <a:r>
              <a:rPr lang="en-GB" dirty="0"/>
              <a:t>Wundt put the emphasis for research on being, objective, measured and controlled. </a:t>
            </a:r>
          </a:p>
          <a:p>
            <a:pPr marL="0" indent="0">
              <a:buNone/>
            </a:pPr>
            <a:r>
              <a:rPr lang="en-GB" dirty="0"/>
              <a:t>Think about those three terms. Why are they important to scientists?  Discuss their importance. Think back to the research in the video to help you. </a:t>
            </a:r>
          </a:p>
          <a:p>
            <a:pPr marL="0" indent="0">
              <a:buNone/>
            </a:pPr>
            <a:endParaRPr lang="en-GB" dirty="0"/>
          </a:p>
        </p:txBody>
      </p:sp>
      <p:pic>
        <p:nvPicPr>
          <p:cNvPr id="4" name="Picture 3"/>
          <p:cNvPicPr>
            <a:picLocks noChangeAspect="1"/>
          </p:cNvPicPr>
          <p:nvPr/>
        </p:nvPicPr>
        <p:blipFill>
          <a:blip r:embed="rId2"/>
          <a:stretch>
            <a:fillRect/>
          </a:stretch>
        </p:blipFill>
        <p:spPr>
          <a:xfrm>
            <a:off x="1155074" y="4235539"/>
            <a:ext cx="2270706" cy="1510715"/>
          </a:xfrm>
          <a:prstGeom prst="rect">
            <a:avLst/>
          </a:prstGeom>
        </p:spPr>
      </p:pic>
      <p:pic>
        <p:nvPicPr>
          <p:cNvPr id="5" name="Picture 4"/>
          <p:cNvPicPr>
            <a:picLocks noChangeAspect="1"/>
          </p:cNvPicPr>
          <p:nvPr/>
        </p:nvPicPr>
        <p:blipFill>
          <a:blip r:embed="rId3"/>
          <a:stretch>
            <a:fillRect/>
          </a:stretch>
        </p:blipFill>
        <p:spPr>
          <a:xfrm>
            <a:off x="4626047" y="4235539"/>
            <a:ext cx="2444789" cy="1510716"/>
          </a:xfrm>
          <a:prstGeom prst="rect">
            <a:avLst/>
          </a:prstGeom>
        </p:spPr>
      </p:pic>
      <p:pic>
        <p:nvPicPr>
          <p:cNvPr id="6" name="Picture 5"/>
          <p:cNvPicPr>
            <a:picLocks noChangeAspect="1"/>
          </p:cNvPicPr>
          <p:nvPr/>
        </p:nvPicPr>
        <p:blipFill>
          <a:blip r:embed="rId4"/>
          <a:stretch>
            <a:fillRect/>
          </a:stretch>
        </p:blipFill>
        <p:spPr>
          <a:xfrm>
            <a:off x="8126570" y="4235539"/>
            <a:ext cx="2505410" cy="1510715"/>
          </a:xfrm>
          <a:prstGeom prst="rect">
            <a:avLst/>
          </a:prstGeom>
        </p:spPr>
      </p:pic>
    </p:spTree>
    <p:extLst>
      <p:ext uri="{BB962C8B-B14F-4D97-AF65-F5344CB8AC3E}">
        <p14:creationId xmlns:p14="http://schemas.microsoft.com/office/powerpoint/2010/main" val="1489526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a:solidFill>
              <a:srgbClr val="0070C0"/>
            </a:solidFill>
          </a:ln>
        </p:spPr>
        <p:txBody>
          <a:bodyPr>
            <a:normAutofit/>
          </a:bodyPr>
          <a:lstStyle/>
          <a:p>
            <a:pPr algn="ctr"/>
            <a:r>
              <a:rPr lang="en-GB" sz="8000" dirty="0"/>
              <a:t>Wundt</a:t>
            </a:r>
          </a:p>
        </p:txBody>
      </p:sp>
      <p:sp>
        <p:nvSpPr>
          <p:cNvPr id="3" name="Content Placeholder 2"/>
          <p:cNvSpPr>
            <a:spLocks noGrp="1"/>
          </p:cNvSpPr>
          <p:nvPr>
            <p:ph idx="1"/>
          </p:nvPr>
        </p:nvSpPr>
        <p:spPr>
          <a:ln>
            <a:solidFill>
              <a:srgbClr val="FF0000"/>
            </a:solidFill>
          </a:ln>
        </p:spPr>
        <p:txBody>
          <a:bodyPr/>
          <a:lstStyle/>
          <a:p>
            <a:pPr marL="0" indent="0">
              <a:buNone/>
            </a:pPr>
            <a:r>
              <a:rPr lang="en-GB" dirty="0"/>
              <a:t>How did Wundt begin to achieve his objectives of making psychological research more objective, measured and controlled?  </a:t>
            </a:r>
          </a:p>
          <a:p>
            <a:pPr marL="0" indent="0">
              <a:buNone/>
            </a:pP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1420" y="2321953"/>
            <a:ext cx="2575774" cy="1905000"/>
          </a:xfrm>
          <a:prstGeom prst="rect">
            <a:avLst/>
          </a:prstGeom>
        </p:spPr>
      </p:pic>
      <p:sp>
        <p:nvSpPr>
          <p:cNvPr id="9" name="TextBox 8"/>
          <p:cNvSpPr txBox="1"/>
          <p:nvPr/>
        </p:nvSpPr>
        <p:spPr>
          <a:xfrm>
            <a:off x="1828800" y="4481848"/>
            <a:ext cx="4597758" cy="769441"/>
          </a:xfrm>
          <a:prstGeom prst="rect">
            <a:avLst/>
          </a:prstGeom>
          <a:solidFill>
            <a:srgbClr val="FFFF00"/>
          </a:solidFill>
          <a:ln>
            <a:solidFill>
              <a:srgbClr val="92D050"/>
            </a:solidFill>
          </a:ln>
        </p:spPr>
        <p:txBody>
          <a:bodyPr wrap="square" rtlCol="0">
            <a:spAutoFit/>
          </a:bodyPr>
          <a:lstStyle/>
          <a:p>
            <a:pPr algn="ctr"/>
            <a:r>
              <a:rPr lang="en-GB" sz="4400" dirty="0"/>
              <a:t>INTROSPECTION</a:t>
            </a:r>
          </a:p>
        </p:txBody>
      </p:sp>
    </p:spTree>
    <p:extLst>
      <p:ext uri="{BB962C8B-B14F-4D97-AF65-F5344CB8AC3E}">
        <p14:creationId xmlns:p14="http://schemas.microsoft.com/office/powerpoint/2010/main" val="251921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7309"/>
          </a:xfrm>
          <a:solidFill>
            <a:schemeClr val="accent1">
              <a:lumMod val="20000"/>
              <a:lumOff val="80000"/>
            </a:schemeClr>
          </a:solidFill>
          <a:ln>
            <a:solidFill>
              <a:schemeClr val="accent1"/>
            </a:solidFill>
          </a:ln>
        </p:spPr>
        <p:txBody>
          <a:bodyPr>
            <a:normAutofit fontScale="90000"/>
          </a:bodyPr>
          <a:lstStyle/>
          <a:p>
            <a:pPr algn="ctr"/>
            <a:r>
              <a:rPr lang="en-GB" sz="8800" dirty="0"/>
              <a:t>Quiz</a:t>
            </a:r>
          </a:p>
        </p:txBody>
      </p:sp>
      <p:sp>
        <p:nvSpPr>
          <p:cNvPr id="3" name="Content Placeholder 2"/>
          <p:cNvSpPr>
            <a:spLocks noGrp="1"/>
          </p:cNvSpPr>
          <p:nvPr>
            <p:ph idx="1"/>
          </p:nvPr>
        </p:nvSpPr>
        <p:spPr>
          <a:xfrm>
            <a:off x="838200" y="1687132"/>
            <a:ext cx="10515600" cy="4489831"/>
          </a:xfrm>
        </p:spPr>
        <p:txBody>
          <a:bodyPr>
            <a:normAutofit fontScale="77500" lnSpcReduction="20000"/>
          </a:bodyPr>
          <a:lstStyle/>
          <a:p>
            <a:pPr marL="514350" indent="-514350">
              <a:buAutoNum type="arabicPeriod"/>
            </a:pPr>
            <a:r>
              <a:rPr lang="en-GB" dirty="0"/>
              <a:t>What term is this sentence describing? “The scientific study of the human mind and its functions affecting behaviour in a given context.”</a:t>
            </a:r>
          </a:p>
          <a:p>
            <a:pPr marL="514350" indent="-514350">
              <a:buAutoNum type="arabicPeriod"/>
            </a:pPr>
            <a:r>
              <a:rPr lang="en-GB" dirty="0"/>
              <a:t>What word means not open to interpretation and is the opposite to ‘subjective’?</a:t>
            </a:r>
          </a:p>
          <a:p>
            <a:pPr marL="514350" indent="-514350">
              <a:buAutoNum type="arabicPeriod"/>
            </a:pPr>
            <a:r>
              <a:rPr lang="en-GB" dirty="0"/>
              <a:t>What word refers to the first experimental attempt to study the mind by breaking up conscious awareness into basic structures such as ‘images, thoughts and sensations’.</a:t>
            </a:r>
          </a:p>
          <a:p>
            <a:pPr marL="514350" indent="-514350">
              <a:buAutoNum type="arabicPeriod"/>
            </a:pPr>
            <a:r>
              <a:rPr lang="en-GB" dirty="0"/>
              <a:t>What term  4 word term did Darwin use to imply only the strongest genes survive and reproduce?</a:t>
            </a:r>
          </a:p>
          <a:p>
            <a:pPr marL="514350" indent="-514350">
              <a:buAutoNum type="arabicPeriod"/>
            </a:pPr>
            <a:r>
              <a:rPr lang="en-GB" dirty="0"/>
              <a:t>Which approach was proposed by Albert Bandura?</a:t>
            </a:r>
          </a:p>
          <a:p>
            <a:pPr marL="514350" indent="-514350">
              <a:buAutoNum type="arabicPeriod"/>
            </a:pPr>
            <a:r>
              <a:rPr lang="en-GB" dirty="0"/>
              <a:t>Which approach studies ‘mental processes’?</a:t>
            </a:r>
          </a:p>
          <a:p>
            <a:pPr marL="514350" indent="-514350">
              <a:buAutoNum type="arabicPeriod"/>
            </a:pPr>
            <a:r>
              <a:rPr lang="en-GB" dirty="0"/>
              <a:t>Which approach are Maslow and Rogers founders of?</a:t>
            </a:r>
          </a:p>
          <a:p>
            <a:pPr marL="514350" indent="-514350">
              <a:buAutoNum type="arabicPeriod"/>
            </a:pPr>
            <a:r>
              <a:rPr lang="en-GB" dirty="0"/>
              <a:t>Which approach is Skinner a founder of?</a:t>
            </a:r>
          </a:p>
          <a:p>
            <a:pPr marL="514350" indent="-514350">
              <a:buAutoNum type="arabicPeriod"/>
            </a:pPr>
            <a:r>
              <a:rPr lang="en-GB" dirty="0"/>
              <a:t>Who is the founder of the psychodynamic approach?</a:t>
            </a:r>
          </a:p>
          <a:p>
            <a:pPr marL="514350" indent="-514350">
              <a:buFont typeface="Arial" panose="020B0604020202020204" pitchFamily="34" charset="0"/>
              <a:buAutoNum type="arabicPeriod"/>
            </a:pPr>
            <a:r>
              <a:rPr lang="en-GB" dirty="0"/>
              <a:t>Who opened the first experimental psychology lab?</a:t>
            </a:r>
          </a:p>
          <a:p>
            <a:pPr marL="514350" indent="-514350">
              <a:buAutoNum type="arabicPeriod"/>
            </a:pPr>
            <a:endParaRPr lang="en-GB" dirty="0"/>
          </a:p>
          <a:p>
            <a:pPr marL="514350" indent="-514350">
              <a:buAutoNum type="arabicPeriod"/>
            </a:pPr>
            <a:endParaRPr lang="en-GB" dirty="0"/>
          </a:p>
          <a:p>
            <a:pPr marL="514350" indent="-514350">
              <a:buAutoNum type="arabicPeriod"/>
            </a:pPr>
            <a:endParaRPr lang="en-GB" dirty="0"/>
          </a:p>
        </p:txBody>
      </p:sp>
    </p:spTree>
    <p:extLst>
      <p:ext uri="{BB962C8B-B14F-4D97-AF65-F5344CB8AC3E}">
        <p14:creationId xmlns:p14="http://schemas.microsoft.com/office/powerpoint/2010/main" val="256066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TotalTime>
  <Words>337</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Origins of Psychology</vt:lpstr>
      <vt:lpstr>Psychological Research That has shown the need for a greater scientific basis…..</vt:lpstr>
      <vt:lpstr>Wundt</vt:lpstr>
      <vt:lpstr>Wundt</vt:lpstr>
      <vt:lpstr>Wundt</vt:lpstr>
      <vt:lpstr>Quiz</vt:lpstr>
    </vt:vector>
  </TitlesOfParts>
  <Company>Caludon Castle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Origins of Psychology</dc:title>
  <dc:creator>Suzanne McKenzie</dc:creator>
  <cp:lastModifiedBy>Aaron Johncock</cp:lastModifiedBy>
  <cp:revision>29</cp:revision>
  <dcterms:created xsi:type="dcterms:W3CDTF">2015-08-11T13:27:00Z</dcterms:created>
  <dcterms:modified xsi:type="dcterms:W3CDTF">2020-08-14T09:07:03Z</dcterms:modified>
</cp:coreProperties>
</file>